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1" r:id="rId1"/>
  </p:sldMasterIdLst>
  <p:notesMasterIdLst>
    <p:notesMasterId r:id="rId15"/>
  </p:notesMasterIdLst>
  <p:sldIdLst>
    <p:sldId id="256" r:id="rId2"/>
    <p:sldId id="257" r:id="rId3"/>
    <p:sldId id="258" r:id="rId4"/>
    <p:sldId id="259" r:id="rId5"/>
    <p:sldId id="260" r:id="rId6"/>
    <p:sldId id="261" r:id="rId7"/>
    <p:sldId id="263" r:id="rId8"/>
    <p:sldId id="264" r:id="rId9"/>
    <p:sldId id="271" r:id="rId10"/>
    <p:sldId id="265" r:id="rId11"/>
    <p:sldId id="267" r:id="rId12"/>
    <p:sldId id="269" r:id="rId13"/>
    <p:sldId id="270"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98DFB7-A469-482C-9C08-AE20A7E6BBEE}"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5672B960-99AB-46B7-A2C0-A8942F3AD90F}">
      <dgm:prSet phldrT="[Text]"/>
      <dgm:spPr>
        <a:solidFill>
          <a:srgbClr val="7030A0"/>
        </a:solidFill>
      </dgm:spPr>
      <dgm:t>
        <a:bodyPr/>
        <a:lstStyle/>
        <a:p>
          <a:r>
            <a:rPr lang="en-US" dirty="0">
              <a:solidFill>
                <a:schemeClr val="bg1"/>
              </a:solidFill>
            </a:rPr>
            <a:t>System Design</a:t>
          </a:r>
        </a:p>
      </dgm:t>
    </dgm:pt>
    <dgm:pt modelId="{EEDAD7BA-283B-4B7E-9F4A-642D3B526DB4}" type="parTrans" cxnId="{D5B2E2B7-C239-4B0D-B841-6FA6E8D9B0EF}">
      <dgm:prSet/>
      <dgm:spPr/>
      <dgm:t>
        <a:bodyPr/>
        <a:lstStyle/>
        <a:p>
          <a:endParaRPr lang="en-US"/>
        </a:p>
      </dgm:t>
    </dgm:pt>
    <dgm:pt modelId="{5C40069E-9E93-45E0-BB8D-A6127CFADF54}" type="sibTrans" cxnId="{D5B2E2B7-C239-4B0D-B841-6FA6E8D9B0EF}">
      <dgm:prSet/>
      <dgm:spPr/>
      <dgm:t>
        <a:bodyPr/>
        <a:lstStyle/>
        <a:p>
          <a:endParaRPr lang="en-US"/>
        </a:p>
      </dgm:t>
    </dgm:pt>
    <dgm:pt modelId="{34AE110A-0FC4-43DE-8401-27A901FD5E78}" type="pres">
      <dgm:prSet presAssocID="{5298DFB7-A469-482C-9C08-AE20A7E6BBEE}" presName="diagram" presStyleCnt="0">
        <dgm:presLayoutVars>
          <dgm:dir/>
          <dgm:resizeHandles val="exact"/>
        </dgm:presLayoutVars>
      </dgm:prSet>
      <dgm:spPr/>
    </dgm:pt>
    <dgm:pt modelId="{A2349F93-1F44-4939-BD5F-DAA85F165466}" type="pres">
      <dgm:prSet presAssocID="{5672B960-99AB-46B7-A2C0-A8942F3AD90F}" presName="node" presStyleLbl="node1" presStyleIdx="0" presStyleCnt="1">
        <dgm:presLayoutVars>
          <dgm:bulletEnabled val="1"/>
        </dgm:presLayoutVars>
      </dgm:prSet>
      <dgm:spPr/>
    </dgm:pt>
  </dgm:ptLst>
  <dgm:cxnLst>
    <dgm:cxn modelId="{E795CCAC-2B34-4567-8047-B99082517F3B}" type="presOf" srcId="{5672B960-99AB-46B7-A2C0-A8942F3AD90F}" destId="{A2349F93-1F44-4939-BD5F-DAA85F165466}" srcOrd="0" destOrd="0" presId="urn:microsoft.com/office/officeart/2005/8/layout/default"/>
    <dgm:cxn modelId="{D5B2E2B7-C239-4B0D-B841-6FA6E8D9B0EF}" srcId="{5298DFB7-A469-482C-9C08-AE20A7E6BBEE}" destId="{5672B960-99AB-46B7-A2C0-A8942F3AD90F}" srcOrd="0" destOrd="0" parTransId="{EEDAD7BA-283B-4B7E-9F4A-642D3B526DB4}" sibTransId="{5C40069E-9E93-45E0-BB8D-A6127CFADF54}"/>
    <dgm:cxn modelId="{B1C22ADE-17E4-4C3B-88E9-5E59CCBA8A26}" type="presOf" srcId="{5298DFB7-A469-482C-9C08-AE20A7E6BBEE}" destId="{34AE110A-0FC4-43DE-8401-27A901FD5E78}" srcOrd="0" destOrd="0" presId="urn:microsoft.com/office/officeart/2005/8/layout/default"/>
    <dgm:cxn modelId="{0A860678-D1C1-42C3-9FE4-1AAD0B79A26C}" type="presParOf" srcId="{34AE110A-0FC4-43DE-8401-27A901FD5E78}" destId="{A2349F93-1F44-4939-BD5F-DAA85F165466}" srcOrd="0" destOrd="0" presId="urn:microsoft.com/office/officeart/2005/8/layout/default"/>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349F93-1F44-4939-BD5F-DAA85F165466}">
      <dsp:nvSpPr>
        <dsp:cNvPr id="0" name=""/>
        <dsp:cNvSpPr/>
      </dsp:nvSpPr>
      <dsp:spPr>
        <a:xfrm>
          <a:off x="0" y="356954"/>
          <a:ext cx="3559905" cy="2135943"/>
        </a:xfrm>
        <a:prstGeom prst="rect">
          <a:avLst/>
        </a:prstGeom>
        <a:solidFill>
          <a:srgbClr val="7030A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220" tIns="236220" rIns="236220" bIns="236220" numCol="1" spcCol="1270" anchor="ctr" anchorCtr="0">
          <a:noAutofit/>
        </a:bodyPr>
        <a:lstStyle/>
        <a:p>
          <a:pPr marL="0" lvl="0" indent="0" algn="ctr" defTabSz="2755900">
            <a:lnSpc>
              <a:spcPct val="90000"/>
            </a:lnSpc>
            <a:spcBef>
              <a:spcPct val="0"/>
            </a:spcBef>
            <a:spcAft>
              <a:spcPct val="35000"/>
            </a:spcAft>
            <a:buNone/>
          </a:pPr>
          <a:r>
            <a:rPr lang="en-US" sz="6200" kern="1200" dirty="0">
              <a:solidFill>
                <a:schemeClr val="bg1"/>
              </a:solidFill>
            </a:rPr>
            <a:t>System Design</a:t>
          </a:r>
        </a:p>
      </dsp:txBody>
      <dsp:txXfrm>
        <a:off x="0" y="356954"/>
        <a:ext cx="3559905" cy="213594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eg>
</file>

<file path=ppt/media/image3.png>
</file>

<file path=ppt/media/image4.pn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8ab8d59e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8ab8d59e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8a23706853_8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8a23706853_8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a23706853_1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a23706853_1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8a23706853_8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8a23706853_8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8ab8d59e61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8ab8d59e61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8ab8d59e6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8ab8d59e6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8ab8d59e61_0_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8ab8d59e61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a2370685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a2370685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a23706853_8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a23706853_8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8a23706853_8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8a23706853_8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Security in our app is somewhat user based, as all data is secured onto the user’s computer in a text file, such as all the car information and the notes for each car.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8a23706853_8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8a23706853_8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screen/module is the log screen, in which the user will be able to set reminders and record notes for separate vehicles. Also the app will display whatever car is currently selected through the car menu in the top through the name, make, model, year, and trim. In addition to this, the user will be able to select which note they’d like to edit or to create a new one using a dropdown menu, in which all notes for the current car are shown. Transistion to Alyssa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a23706853_8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a23706853_8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b="1">
                <a:solidFill>
                  <a:schemeClr val="dk1"/>
                </a:solidFill>
              </a:rPr>
              <a:t>Hardware:</a:t>
            </a:r>
            <a:endParaRPr sz="1300">
              <a:solidFill>
                <a:schemeClr val="dk1"/>
              </a:solidFill>
            </a:endParaRPr>
          </a:p>
          <a:p>
            <a:pPr marL="0" lvl="0" indent="0" algn="l" rtl="0">
              <a:lnSpc>
                <a:spcPct val="115000"/>
              </a:lnSpc>
              <a:spcBef>
                <a:spcPts val="1100"/>
              </a:spcBef>
              <a:spcAft>
                <a:spcPts val="0"/>
              </a:spcAft>
              <a:buClr>
                <a:schemeClr val="dk1"/>
              </a:buClr>
              <a:buSzPts val="1100"/>
              <a:buFont typeface="Arial"/>
              <a:buNone/>
            </a:pPr>
            <a:r>
              <a:rPr lang="en" sz="1300">
                <a:solidFill>
                  <a:schemeClr val="dk1"/>
                </a:solidFill>
              </a:rPr>
              <a:t>Dynamic Developers is a small team based company where due to the global climate, team members are working remotely. Therefore, hardware components and setup range between the group, however, all developer setups are able to successfully and effectively work on system design, including UI work and the coding of the application. </a:t>
            </a:r>
            <a:endParaRPr sz="1300">
              <a:solidFill>
                <a:schemeClr val="dk1"/>
              </a:solidFill>
            </a:endParaRPr>
          </a:p>
          <a:p>
            <a:pPr marL="546100" lvl="0" indent="-311150" algn="l" rtl="0">
              <a:lnSpc>
                <a:spcPct val="115000"/>
              </a:lnSpc>
              <a:spcBef>
                <a:spcPts val="1100"/>
              </a:spcBef>
              <a:spcAft>
                <a:spcPts val="0"/>
              </a:spcAft>
              <a:buClr>
                <a:schemeClr val="dk1"/>
              </a:buClr>
              <a:buSzPts val="1300"/>
              <a:buChar char="●"/>
            </a:pPr>
            <a:r>
              <a:rPr lang="en" sz="1300">
                <a:solidFill>
                  <a:schemeClr val="dk1"/>
                </a:solidFill>
              </a:rPr>
              <a:t>Developer Computers consisting of:</a:t>
            </a:r>
            <a:br>
              <a:rPr lang="en" sz="1300">
                <a:solidFill>
                  <a:schemeClr val="dk1"/>
                </a:solidFill>
              </a:rPr>
            </a:br>
            <a:r>
              <a:rPr lang="en" sz="1300">
                <a:solidFill>
                  <a:schemeClr val="dk1"/>
                </a:solidFill>
              </a:rPr>
              <a:t>- 8GHz Server Suite</a:t>
            </a:r>
            <a:br>
              <a:rPr lang="en" sz="1300">
                <a:solidFill>
                  <a:schemeClr val="dk1"/>
                </a:solidFill>
              </a:rPr>
            </a:br>
            <a:r>
              <a:rPr lang="en" sz="1300">
                <a:solidFill>
                  <a:schemeClr val="dk1"/>
                </a:solidFill>
              </a:rPr>
              <a:t>- RAM: 8 GB</a:t>
            </a:r>
            <a:br>
              <a:rPr lang="en" sz="1300">
                <a:solidFill>
                  <a:schemeClr val="dk1"/>
                </a:solidFill>
              </a:rPr>
            </a:br>
            <a:r>
              <a:rPr lang="en" sz="1300">
                <a:solidFill>
                  <a:schemeClr val="dk1"/>
                </a:solidFill>
              </a:rPr>
              <a:t>- 6x 80GB 15,000 RPM Hard Drive</a:t>
            </a:r>
            <a:br>
              <a:rPr lang="en" sz="1300">
                <a:solidFill>
                  <a:schemeClr val="dk1"/>
                </a:solidFill>
              </a:rPr>
            </a:br>
            <a:r>
              <a:rPr lang="en" sz="1300">
                <a:solidFill>
                  <a:schemeClr val="dk1"/>
                </a:solidFill>
              </a:rPr>
              <a:t>- 6x Power Cord + Charger</a:t>
            </a:r>
            <a:br>
              <a:rPr lang="en" sz="1300">
                <a:solidFill>
                  <a:schemeClr val="dk1"/>
                </a:solidFill>
              </a:rPr>
            </a:br>
            <a:r>
              <a:rPr lang="en" sz="1300">
                <a:solidFill>
                  <a:schemeClr val="dk1"/>
                </a:solidFill>
              </a:rPr>
              <a:t>- 1 TB SAN Storage Device</a:t>
            </a:r>
            <a:br>
              <a:rPr lang="en" sz="1300">
                <a:solidFill>
                  <a:schemeClr val="dk1"/>
                </a:solidFill>
              </a:rPr>
            </a:br>
            <a:r>
              <a:rPr lang="en" sz="1300">
                <a:solidFill>
                  <a:schemeClr val="dk1"/>
                </a:solidFill>
              </a:rPr>
              <a:t>- 6x Dell P3000 Workstations</a:t>
            </a:r>
            <a:br>
              <a:rPr lang="en" sz="1300">
                <a:solidFill>
                  <a:schemeClr val="dk1"/>
                </a:solidFill>
              </a:rPr>
            </a:br>
            <a:r>
              <a:rPr lang="en" sz="1300">
                <a:solidFill>
                  <a:schemeClr val="dk1"/>
                </a:solidFill>
              </a:rPr>
              <a:t>- 6x Viable Wifi Routers</a:t>
            </a:r>
            <a:endParaRPr sz="1300">
              <a:solidFill>
                <a:schemeClr val="dk1"/>
              </a:solidFill>
            </a:endParaRPr>
          </a:p>
          <a:p>
            <a:pPr marL="0" lvl="0" indent="0" algn="l" rtl="0">
              <a:lnSpc>
                <a:spcPct val="115000"/>
              </a:lnSpc>
              <a:spcBef>
                <a:spcPts val="4000"/>
              </a:spcBef>
              <a:spcAft>
                <a:spcPts val="0"/>
              </a:spcAft>
              <a:buClr>
                <a:schemeClr val="dk1"/>
              </a:buClr>
              <a:buSzPts val="1100"/>
              <a:buFont typeface="Arial"/>
              <a:buNone/>
            </a:pPr>
            <a:r>
              <a:rPr lang="en" sz="1300" b="1">
                <a:solidFill>
                  <a:schemeClr val="dk1"/>
                </a:solidFill>
              </a:rPr>
              <a:t>Software:</a:t>
            </a:r>
            <a:br>
              <a:rPr lang="en" sz="1300" b="1">
                <a:solidFill>
                  <a:schemeClr val="dk1"/>
                </a:solidFill>
              </a:rPr>
            </a:br>
            <a:r>
              <a:rPr lang="en" sz="1300">
                <a:solidFill>
                  <a:schemeClr val="dk1"/>
                </a:solidFill>
              </a:rPr>
              <a:t>Dynamic Developers’ application works with various components in conjunction to store and display user inputted data. The software creates a database in which input can be entered and modified by users to make information easily accessible by the user. </a:t>
            </a:r>
            <a:r>
              <a:rPr lang="en" sz="1350">
                <a:solidFill>
                  <a:schemeClr val="dk1"/>
                </a:solidFill>
              </a:rPr>
              <a:t>The components the team currently has is as follows:</a:t>
            </a:r>
            <a:endParaRPr sz="135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35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Car Tab: Ability to add a vehicle to the app and/or select a previously added vehicle.</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Info Tab: Users can specify a name, the make, model, and year for the vehicle they have added.</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Log and Reminder Tab: Stores reminders, and gives ability to log maintenance service data.</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Time tracking</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Notes </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Displays events added to log</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Mileage Tab: Holds and calculates the mileage of the users vehicle.</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Mileage at last oil change</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Current mileage</a:t>
            </a:r>
            <a:endParaRPr sz="1300">
              <a:solidFill>
                <a:schemeClr val="dk1"/>
              </a:solidFill>
            </a:endParaRPr>
          </a:p>
          <a:p>
            <a:pPr marL="914400" lvl="1" indent="-311150" algn="l" rtl="0">
              <a:lnSpc>
                <a:spcPct val="115000"/>
              </a:lnSpc>
              <a:spcBef>
                <a:spcPts val="0"/>
              </a:spcBef>
              <a:spcAft>
                <a:spcPts val="0"/>
              </a:spcAft>
              <a:buClr>
                <a:schemeClr val="dk1"/>
              </a:buClr>
              <a:buSzPts val="1300"/>
              <a:buChar char="○"/>
            </a:pPr>
            <a:r>
              <a:rPr lang="en" sz="1300">
                <a:solidFill>
                  <a:schemeClr val="dk1"/>
                </a:solidFill>
              </a:rPr>
              <a:t>Date of last oil change</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Settings Tab: Provides users with logout function.</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 sz="1300">
                <a:solidFill>
                  <a:schemeClr val="dk1"/>
                </a:solidFill>
              </a:rPr>
              <a:t>Google API: Gives user google login access to store and hold data.</a:t>
            </a:r>
            <a:br>
              <a:rPr lang="en" sz="1300">
                <a:solidFill>
                  <a:schemeClr val="dk1"/>
                </a:solidFill>
              </a:rPr>
            </a:b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1813335" y="2648403"/>
            <a:ext cx="6477804" cy="733216"/>
          </a:xfr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1812376" y="246981"/>
            <a:ext cx="3730436" cy="231901"/>
          </a:xfrm>
        </p:spPr>
        <p:txBody>
          <a:bodyPr/>
          <a:lstStyle/>
          <a:p>
            <a:endParaRPr lang="en-US" dirty="0"/>
          </a:p>
        </p:txBody>
      </p:sp>
      <p:sp>
        <p:nvSpPr>
          <p:cNvPr id="6" name="Slide Number Placeholder 5"/>
          <p:cNvSpPr>
            <a:spLocks noGrp="1"/>
          </p:cNvSpPr>
          <p:nvPr>
            <p:ph type="sldNum" sz="quarter" idx="12"/>
          </p:nvPr>
        </p:nvSpPr>
        <p:spPr>
          <a:xfrm>
            <a:off x="1078249" y="599230"/>
            <a:ext cx="608264" cy="377684"/>
          </a:xfrm>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71350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36508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865264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_2">
  <p:cSld name="TITLE_2">
    <p:bg>
      <p:bgPr>
        <a:solidFill>
          <a:schemeClr val="dk1"/>
        </a:solidFill>
        <a:effectLst/>
      </p:bgPr>
    </p:bg>
    <p:spTree>
      <p:nvGrpSpPr>
        <p:cNvPr id="1" name="Shape 50"/>
        <p:cNvGrpSpPr/>
        <p:nvPr/>
      </p:nvGrpSpPr>
      <p:grpSpPr>
        <a:xfrm>
          <a:off x="0" y="0"/>
          <a:ext cx="0" cy="0"/>
          <a:chOff x="0" y="0"/>
          <a:chExt cx="0" cy="0"/>
        </a:xfrm>
      </p:grpSpPr>
      <p:sp>
        <p:nvSpPr>
          <p:cNvPr id="52" name="Google Shape;52;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3" name="Google Shape;53;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94239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156617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0953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42457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p:nvPr>
        </p:nvSpPr>
        <p:spPr>
          <a:xfrm>
            <a:off x="1090679" y="2854647"/>
            <a:ext cx="6472835" cy="759697"/>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139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1508159"/>
            <a:ext cx="3483864" cy="25864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0328" y="1513007"/>
            <a:ext cx="3483864" cy="258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0631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1514662"/>
            <a:ext cx="3483864" cy="60145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85393" y="2118202"/>
            <a:ext cx="3483864" cy="19833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9272" y="1517253"/>
            <a:ext cx="3483864" cy="601678"/>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09272" y="2116119"/>
            <a:ext cx="3483864" cy="197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842732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4361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39231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782785" y="599230"/>
            <a:ext cx="4509353" cy="34941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2404119"/>
            <a:ext cx="2456260" cy="1686136"/>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60172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087747" y="2359494"/>
            <a:ext cx="4143303" cy="1502807"/>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085537" y="4102393"/>
            <a:ext cx="4145513" cy="240092"/>
          </a:xfrm>
        </p:spPr>
        <p:txBody>
          <a:bodyPr/>
          <a:lstStyle>
            <a:lvl1pPr algn="l">
              <a:defRPr/>
            </a:lvl1pPr>
          </a:lstStyle>
          <a:p>
            <a:endParaRPr lang="en-US" dirty="0"/>
          </a:p>
        </p:txBody>
      </p:sp>
      <p:sp>
        <p:nvSpPr>
          <p:cNvPr id="6" name="Footer Placeholder 5"/>
          <p:cNvSpPr>
            <a:spLocks noGrp="1"/>
          </p:cNvSpPr>
          <p:nvPr>
            <p:ph type="ftr" sz="quarter" idx="11"/>
          </p:nvPr>
        </p:nvSpPr>
        <p:spPr>
          <a:xfrm>
            <a:off x="1085537" y="238981"/>
            <a:ext cx="4155753" cy="240698"/>
          </a:xfrm>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9710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1514607"/>
            <a:ext cx="9144000" cy="3079456"/>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6">
            <a:extLst>
              <a:ext uri="{28A0092B-C50C-407E-A947-70E740481C1C}">
                <a14:useLocalDpi xmlns:a14="http://schemas.microsoft.com/office/drawing/2010/main" val="0"/>
              </a:ext>
            </a:extLst>
          </a:blip>
          <a:srcRect t="1538" b="-1538"/>
          <a:stretch/>
        </p:blipFill>
        <p:spPr bwMode="black">
          <a:xfrm>
            <a:off x="0" y="4594860"/>
            <a:ext cx="9144000" cy="557213"/>
          </a:xfrm>
          <a:prstGeom prst="rect">
            <a:avLst/>
          </a:prstGeom>
        </p:spPr>
      </p:pic>
      <p:sp>
        <p:nvSpPr>
          <p:cNvPr id="2" name="Title Placeholder 1"/>
          <p:cNvSpPr>
            <a:spLocks noGrp="1"/>
          </p:cNvSpPr>
          <p:nvPr>
            <p:ph type="title"/>
          </p:nvPr>
        </p:nvSpPr>
        <p:spPr>
          <a:xfrm>
            <a:off x="1088685" y="603390"/>
            <a:ext cx="7202456" cy="78692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1511799"/>
            <a:ext cx="7202456" cy="25879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5604" y="247778"/>
            <a:ext cx="2625536" cy="231901"/>
          </a:xfrm>
          <a:prstGeom prst="rect">
            <a:avLst/>
          </a:prstGeom>
        </p:spPr>
        <p:txBody>
          <a:bodyPr vert="horz" lIns="91440" tIns="45720" rIns="91440" bIns="45720" rtlCol="0" anchor="ctr"/>
          <a:lstStyle>
            <a:lvl1pPr algn="r">
              <a:defRPr sz="75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1088684" y="246981"/>
            <a:ext cx="4454127"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599230"/>
            <a:ext cx="608264" cy="377684"/>
          </a:xfrm>
          <a:prstGeom prst="rect">
            <a:avLst/>
          </a:prstGeom>
        </p:spPr>
        <p:txBody>
          <a:bodyPr vert="horz" lIns="91440" tIns="45720" rIns="91440" bIns="45720" rtlCol="0" anchor="t"/>
          <a:lstStyle>
            <a:lvl1pPr algn="r">
              <a:defRPr sz="2100">
                <a:solidFill>
                  <a:schemeClr val="accent1"/>
                </a:solidFill>
              </a:defRPr>
            </a:lvl1pPr>
          </a:lstStyle>
          <a:p>
            <a:pPr marL="0" lvl="0" indent="0" algn="r" rtl="0">
              <a:spcBef>
                <a:spcPts val="0"/>
              </a:spcBef>
              <a:spcAft>
                <a:spcPts val="0"/>
              </a:spcAft>
              <a:buNone/>
            </a:pPr>
            <a:fld id="{00000000-1234-1234-1234-123412341234}" type="slidenum">
              <a:rPr lang="en" smtClean="0"/>
              <a:t>‹#›</a:t>
            </a:fld>
            <a:endParaRPr lang="en"/>
          </a:p>
        </p:txBody>
      </p:sp>
      <p:cxnSp>
        <p:nvCxnSpPr>
          <p:cNvPr id="10" name="Straight Connector 9"/>
          <p:cNvCxnSpPr/>
          <p:nvPr/>
        </p:nvCxnSpPr>
        <p:spPr>
          <a:xfrm>
            <a:off x="0" y="4596310"/>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899930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hf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Shape 58"/>
        <p:cNvGrpSpPr/>
        <p:nvPr/>
      </p:nvGrpSpPr>
      <p:grpSpPr>
        <a:xfrm>
          <a:off x="0" y="0"/>
          <a:ext cx="0" cy="0"/>
          <a:chOff x="0" y="0"/>
          <a:chExt cx="0" cy="0"/>
        </a:xfrm>
      </p:grpSpPr>
      <p:sp>
        <p:nvSpPr>
          <p:cNvPr id="67" name="Rectangle 66">
            <a:extLst>
              <a:ext uri="{FF2B5EF4-FFF2-40B4-BE49-F238E27FC236}">
                <a16:creationId xmlns:a16="http://schemas.microsoft.com/office/drawing/2014/main" id="{EEA869E1-F851-4A52-92F5-77E592B76A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14607"/>
            <a:ext cx="9144000" cy="3079455"/>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69" name="Picture 68">
            <a:extLst>
              <a:ext uri="{FF2B5EF4-FFF2-40B4-BE49-F238E27FC236}">
                <a16:creationId xmlns:a16="http://schemas.microsoft.com/office/drawing/2014/main" id="{B083AD55-8296-44BD-8E14-DD2DDBC351B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4594860"/>
            <a:ext cx="9144000" cy="557212"/>
          </a:xfrm>
          <a:prstGeom prst="rect">
            <a:avLst/>
          </a:prstGeom>
        </p:spPr>
      </p:pic>
      <p:cxnSp>
        <p:nvCxnSpPr>
          <p:cNvPr id="71" name="Straight Connector 70">
            <a:extLst>
              <a:ext uri="{FF2B5EF4-FFF2-40B4-BE49-F238E27FC236}">
                <a16:creationId xmlns:a16="http://schemas.microsoft.com/office/drawing/2014/main" id="{2BF46B26-15FC-4C5A-94FA-AE9ED64B5C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96309"/>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12F6065-5345-44BD-B66E-5487CCD7A9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13335" y="2646406"/>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5" name="Rectangle 74">
            <a:extLst>
              <a:ext uri="{FF2B5EF4-FFF2-40B4-BE49-F238E27FC236}">
                <a16:creationId xmlns:a16="http://schemas.microsoft.com/office/drawing/2014/main" id="{E7ABCFA2-55B0-438C-A39A-637FFC624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1BD2C934-710E-4E0E-9ED4-03F07E019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14607"/>
            <a:ext cx="9144000" cy="3079455"/>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0" name="Google Shape;60;p14"/>
          <p:cNvSpPr txBox="1">
            <a:spLocks noGrp="1"/>
          </p:cNvSpPr>
          <p:nvPr>
            <p:ph type="ctrTitle"/>
          </p:nvPr>
        </p:nvSpPr>
        <p:spPr>
          <a:xfrm>
            <a:off x="364271" y="1106226"/>
            <a:ext cx="2269918" cy="1401570"/>
          </a:xfrm>
          <a:prstGeom prst="rect">
            <a:avLst/>
          </a:prstGeom>
        </p:spPr>
        <p:txBody>
          <a:bodyPr spcFirstLastPara="1" vert="horz" lIns="91440" tIns="45720" rIns="91440" bIns="0" rtlCol="0" anchor="b" anchorCtr="0">
            <a:normAutofit/>
          </a:bodyPr>
          <a:lstStyle/>
          <a:p>
            <a:pPr marL="0" lvl="0" indent="0" defTabSz="914400">
              <a:spcBef>
                <a:spcPct val="0"/>
              </a:spcBef>
              <a:spcAft>
                <a:spcPts val="0"/>
              </a:spcAft>
            </a:pPr>
            <a:r>
              <a:rPr lang="en-US" sz="2700"/>
              <a:t>Car-Nerd</a:t>
            </a:r>
          </a:p>
        </p:txBody>
      </p:sp>
      <p:cxnSp>
        <p:nvCxnSpPr>
          <p:cNvPr id="79" name="Straight Connector 78">
            <a:extLst>
              <a:ext uri="{FF2B5EF4-FFF2-40B4-BE49-F238E27FC236}">
                <a16:creationId xmlns:a16="http://schemas.microsoft.com/office/drawing/2014/main" id="{0AD0F4F3-8F5C-421F-9FC1-DB3ED0BF6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63006" y="2644872"/>
            <a:ext cx="226771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1" name="Google Shape;61;p14"/>
          <p:cNvSpPr txBox="1">
            <a:spLocks noGrp="1"/>
          </p:cNvSpPr>
          <p:nvPr>
            <p:ph type="subTitle" idx="1"/>
          </p:nvPr>
        </p:nvSpPr>
        <p:spPr>
          <a:xfrm>
            <a:off x="364271" y="2648403"/>
            <a:ext cx="2269918" cy="1202883"/>
          </a:xfrm>
          <a:prstGeom prst="rect">
            <a:avLst/>
          </a:prstGeom>
        </p:spPr>
        <p:txBody>
          <a:bodyPr spcFirstLastPara="1" vert="horz" lIns="91440" tIns="91440" rIns="91440" bIns="91440" rtlCol="0" anchorCtr="0">
            <a:normAutofit/>
          </a:bodyPr>
          <a:lstStyle/>
          <a:p>
            <a:pPr marL="0" lvl="0" indent="0" defTabSz="914400">
              <a:lnSpc>
                <a:spcPct val="120000"/>
              </a:lnSpc>
              <a:spcBef>
                <a:spcPts val="1000"/>
              </a:spcBef>
              <a:spcAft>
                <a:spcPts val="0"/>
              </a:spcAft>
              <a:buClr>
                <a:schemeClr val="accent1"/>
              </a:buClr>
              <a:buSzPct val="100000"/>
            </a:pPr>
            <a:r>
              <a:rPr lang="en-US" sz="1200" cap="all">
                <a:solidFill>
                  <a:schemeClr val="tx1"/>
                </a:solidFill>
              </a:rPr>
              <a:t>Phase Two </a:t>
            </a:r>
          </a:p>
          <a:p>
            <a:pPr marL="0" lvl="0" indent="0" defTabSz="914400">
              <a:lnSpc>
                <a:spcPct val="120000"/>
              </a:lnSpc>
              <a:spcBef>
                <a:spcPts val="1000"/>
              </a:spcBef>
              <a:spcAft>
                <a:spcPts val="0"/>
              </a:spcAft>
              <a:buClr>
                <a:schemeClr val="accent1"/>
              </a:buClr>
              <a:buSzPct val="100000"/>
            </a:pPr>
            <a:r>
              <a:rPr lang="en-US" sz="1200" cap="all">
                <a:solidFill>
                  <a:schemeClr val="tx1"/>
                </a:solidFill>
              </a:rPr>
              <a:t>Dynamic Developers</a:t>
            </a:r>
          </a:p>
        </p:txBody>
      </p:sp>
      <p:pic>
        <p:nvPicPr>
          <p:cNvPr id="59" name="Google Shape;59;p14"/>
          <p:cNvPicPr preferRelativeResize="0"/>
          <p:nvPr/>
        </p:nvPicPr>
        <p:blipFill>
          <a:blip r:embed="rId4"/>
          <a:stretch>
            <a:fillRect/>
          </a:stretch>
        </p:blipFill>
        <p:spPr>
          <a:xfrm>
            <a:off x="4344838" y="758644"/>
            <a:ext cx="3669583" cy="3498303"/>
          </a:xfrm>
          <a:prstGeom prst="rect">
            <a:avLst/>
          </a:prstGeom>
          <a:noFill/>
        </p:spPr>
      </p:pic>
      <p:pic>
        <p:nvPicPr>
          <p:cNvPr id="81" name="Picture 80">
            <a:extLst>
              <a:ext uri="{FF2B5EF4-FFF2-40B4-BE49-F238E27FC236}">
                <a16:creationId xmlns:a16="http://schemas.microsoft.com/office/drawing/2014/main" id="{B0A40572-62E5-460B-AD24-B6628527ACB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4594860"/>
            <a:ext cx="9144000" cy="557212"/>
          </a:xfrm>
          <a:prstGeom prst="rect">
            <a:avLst/>
          </a:prstGeom>
        </p:spPr>
      </p:pic>
      <p:cxnSp>
        <p:nvCxnSpPr>
          <p:cNvPr id="83" name="Straight Connector 82">
            <a:extLst>
              <a:ext uri="{FF2B5EF4-FFF2-40B4-BE49-F238E27FC236}">
                <a16:creationId xmlns:a16="http://schemas.microsoft.com/office/drawing/2014/main" id="{F1D872D4-D7E5-4CD8-9DAC-2BC612F08E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96309"/>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62" name="Google Shape;62;p14"/>
          <p:cNvPicPr preferRelativeResize="0"/>
          <p:nvPr/>
        </p:nvPicPr>
        <p:blipFill>
          <a:blip r:embed="rId5"/>
          <a:stretch>
            <a:fillRect/>
          </a:stretch>
        </p:blipFill>
        <p:spPr>
          <a:xfrm>
            <a:off x="6296104" y="2829395"/>
            <a:ext cx="925361" cy="948811"/>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311700" y="360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Architectural Graph</a:t>
            </a:r>
            <a:endParaRPr/>
          </a:p>
        </p:txBody>
      </p:sp>
      <p:sp>
        <p:nvSpPr>
          <p:cNvPr id="3" name="Slide Number Placeholder 2">
            <a:extLst>
              <a:ext uri="{FF2B5EF4-FFF2-40B4-BE49-F238E27FC236}">
                <a16:creationId xmlns:a16="http://schemas.microsoft.com/office/drawing/2014/main" id="{3E2EFF13-7EDE-4B20-A025-BCA8873E28E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Design Constraints</a:t>
            </a:r>
            <a:endParaRPr dirty="0"/>
          </a:p>
        </p:txBody>
      </p:sp>
      <p:sp>
        <p:nvSpPr>
          <p:cNvPr id="147" name="Google Shape;147;p25"/>
          <p:cNvSpPr txBox="1">
            <a:spLocks noGrp="1"/>
          </p:cNvSpPr>
          <p:nvPr>
            <p:ph type="body" idx="1"/>
          </p:nvPr>
        </p:nvSpPr>
        <p:spPr>
          <a:xfrm>
            <a:off x="311699" y="1017725"/>
            <a:ext cx="8150129" cy="2930161"/>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dirty="0">
                <a:solidFill>
                  <a:schemeClr val="dk1"/>
                </a:solidFill>
              </a:rPr>
              <a:t>The team has identified a few limitations that will have an impact on the design process. To date, the limitations are as follows:</a:t>
            </a:r>
            <a:endParaRPr sz="1300" dirty="0">
              <a:solidFill>
                <a:schemeClr val="dk1"/>
              </a:solidFill>
            </a:endParaRPr>
          </a:p>
          <a:p>
            <a:pPr marL="285750" indent="-285750">
              <a:lnSpc>
                <a:spcPct val="100000"/>
              </a:lnSpc>
              <a:spcBef>
                <a:spcPts val="1200"/>
              </a:spcBef>
              <a:spcAft>
                <a:spcPts val="1200"/>
              </a:spcAft>
              <a:buClr>
                <a:srgbClr val="7030A0"/>
              </a:buClr>
            </a:pPr>
            <a:r>
              <a:rPr lang="en" sz="1100" dirty="0">
                <a:solidFill>
                  <a:schemeClr val="dk1"/>
                </a:solidFill>
              </a:rPr>
              <a:t>Finding the time to create Car-Nerd is a challenge due to the team members having multiple priorities, and being in separate locations working remotely. Schedule conflicts also play a role in this limitation.</a:t>
            </a:r>
          </a:p>
          <a:p>
            <a:pPr marL="285750" indent="-285750">
              <a:lnSpc>
                <a:spcPct val="100000"/>
              </a:lnSpc>
              <a:spcBef>
                <a:spcPts val="1200"/>
              </a:spcBef>
              <a:spcAft>
                <a:spcPts val="1200"/>
              </a:spcAft>
              <a:buClr>
                <a:srgbClr val="7030A0"/>
              </a:buClr>
            </a:pPr>
            <a:r>
              <a:rPr lang="en-US" sz="1100" dirty="0">
                <a:solidFill>
                  <a:schemeClr val="dk1"/>
                </a:solidFill>
              </a:rPr>
              <a:t>With Car-Nerd only being deployed as a desktop application, users will not have access to it when they are away from their computer which impacts the overall design appeal of the application. Additionally, access to the internet is required, so there is no offline functionality.</a:t>
            </a:r>
          </a:p>
          <a:p>
            <a:pPr marL="285750" indent="-285750">
              <a:lnSpc>
                <a:spcPct val="100000"/>
              </a:lnSpc>
              <a:spcBef>
                <a:spcPts val="1200"/>
              </a:spcBef>
              <a:spcAft>
                <a:spcPts val="1200"/>
              </a:spcAft>
              <a:buClr>
                <a:srgbClr val="7030A0"/>
              </a:buClr>
            </a:pPr>
            <a:r>
              <a:rPr lang="en-US" sz="1100" dirty="0">
                <a:solidFill>
                  <a:schemeClr val="dk1"/>
                </a:solidFill>
              </a:rPr>
              <a:t>Some team members are not versed in some of the applications being used to create and maintain Car-Nerd, such as GitHub and Java. This impacts the design process as the team has to learn these applications while at the same time, contributing to the design process. </a:t>
            </a:r>
          </a:p>
          <a:p>
            <a:pPr marL="285750" indent="-285750">
              <a:spcBef>
                <a:spcPts val="1200"/>
              </a:spcBef>
              <a:spcAft>
                <a:spcPts val="1200"/>
              </a:spcAft>
            </a:pPr>
            <a:endParaRPr lang="en" sz="1100" dirty="0">
              <a:solidFill>
                <a:schemeClr val="dk1"/>
              </a:solidFill>
            </a:endParaRPr>
          </a:p>
          <a:p>
            <a:pPr marL="285750" indent="-285750">
              <a:spcBef>
                <a:spcPts val="1200"/>
              </a:spcBef>
              <a:spcAft>
                <a:spcPts val="1200"/>
              </a:spcAft>
            </a:pPr>
            <a:endParaRPr sz="1100" dirty="0"/>
          </a:p>
        </p:txBody>
      </p:sp>
      <p:sp>
        <p:nvSpPr>
          <p:cNvPr id="3" name="Slide Number Placeholder 2">
            <a:extLst>
              <a:ext uri="{FF2B5EF4-FFF2-40B4-BE49-F238E27FC236}">
                <a16:creationId xmlns:a16="http://schemas.microsoft.com/office/drawing/2014/main" id="{E0D880AA-33C7-4BB2-8A8E-2E88742BCEA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Shape 160"/>
        <p:cNvGrpSpPr/>
        <p:nvPr/>
      </p:nvGrpSpPr>
      <p:grpSpPr>
        <a:xfrm>
          <a:off x="0" y="0"/>
          <a:ext cx="0" cy="0"/>
          <a:chOff x="0" y="0"/>
          <a:chExt cx="0" cy="0"/>
        </a:xfrm>
      </p:grpSpPr>
      <p:sp>
        <p:nvSpPr>
          <p:cNvPr id="161" name="Google Shape;161;p27"/>
          <p:cNvSpPr txBox="1">
            <a:spLocks noGrp="1"/>
          </p:cNvSpPr>
          <p:nvPr>
            <p:ph type="title"/>
          </p:nvPr>
        </p:nvSpPr>
        <p:spPr>
          <a:xfrm>
            <a:off x="1088684" y="603389"/>
            <a:ext cx="7202456" cy="786926"/>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a:t>Questions</a:t>
            </a:r>
          </a:p>
        </p:txBody>
      </p:sp>
      <p:pic>
        <p:nvPicPr>
          <p:cNvPr id="101" name="Graphic 100" descr="Questions">
            <a:extLst>
              <a:ext uri="{FF2B5EF4-FFF2-40B4-BE49-F238E27FC236}">
                <a16:creationId xmlns:a16="http://schemas.microsoft.com/office/drawing/2014/main" id="{D38DED4D-5AF1-41DA-841D-8BA6C5E3A2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278020" y="1591627"/>
            <a:ext cx="2587959" cy="2587959"/>
          </a:xfrm>
          <a:prstGeom prst="rect">
            <a:avLst/>
          </a:prstGeom>
        </p:spPr>
      </p:pic>
      <p:sp>
        <p:nvSpPr>
          <p:cNvPr id="3" name="Slide Number Placeholder 2">
            <a:extLst>
              <a:ext uri="{FF2B5EF4-FFF2-40B4-BE49-F238E27FC236}">
                <a16:creationId xmlns:a16="http://schemas.microsoft.com/office/drawing/2014/main" id="{FA80D276-9B74-47E7-AD90-0B95D483F64C}"/>
              </a:ext>
            </a:extLst>
          </p:cNvPr>
          <p:cNvSpPr>
            <a:spLocks noGrp="1"/>
          </p:cNvSpPr>
          <p:nvPr>
            <p:ph type="sldNum" sz="quarter" idx="12"/>
          </p:nvPr>
        </p:nvSpPr>
        <p:spPr>
          <a:xfrm>
            <a:off x="8411053" y="4699743"/>
            <a:ext cx="608264" cy="377684"/>
          </a:xfrm>
        </p:spPr>
        <p:txBody>
          <a:bodyPr/>
          <a:lstStyle/>
          <a:p>
            <a:pPr marL="0" lvl="0" indent="0" algn="r" rtl="0">
              <a:spcBef>
                <a:spcPts val="0"/>
              </a:spcBef>
              <a:spcAft>
                <a:spcPts val="0"/>
              </a:spcAft>
              <a:buNone/>
            </a:pPr>
            <a:fld id="{00000000-1234-1234-1234-123412341234}" type="slidenum">
              <a:rPr lang="en" smtClean="0"/>
              <a:t>12</a:t>
            </a:fld>
            <a:endParaRPr lang="e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References</a:t>
            </a:r>
            <a:endParaRPr dirty="0"/>
          </a:p>
        </p:txBody>
      </p:sp>
      <p:sp>
        <p:nvSpPr>
          <p:cNvPr id="168" name="Google Shape;168;p28"/>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spcBef>
                <a:spcPts val="1200"/>
              </a:spcBef>
              <a:spcAft>
                <a:spcPts val="0"/>
              </a:spcAft>
              <a:buClr>
                <a:srgbClr val="7030A0"/>
              </a:buClr>
              <a:buSzPts val="1300"/>
              <a:buChar char="●"/>
            </a:pPr>
            <a:r>
              <a:rPr lang="en" sz="1300" dirty="0">
                <a:solidFill>
                  <a:schemeClr val="dk1"/>
                </a:solidFill>
              </a:rPr>
              <a:t>Car-Nerd. (2020, June 6).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10).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15).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17).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20).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22).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Car-Nerd. (2020, June 23). </a:t>
            </a:r>
            <a:r>
              <a:rPr lang="en" sz="1300" i="1" dirty="0">
                <a:solidFill>
                  <a:schemeClr val="dk1"/>
                </a:solidFill>
              </a:rPr>
              <a:t>Phase Two Meeting Notes. </a:t>
            </a:r>
            <a:r>
              <a:rPr lang="en" sz="1300" dirty="0">
                <a:solidFill>
                  <a:schemeClr val="dk1"/>
                </a:solidFill>
              </a:rPr>
              <a:t>Dynamic Developers, Cottleville, MO.</a:t>
            </a:r>
            <a:endParaRPr sz="1300" dirty="0">
              <a:solidFill>
                <a:schemeClr val="dk1"/>
              </a:solidFill>
            </a:endParaRPr>
          </a:p>
          <a:p>
            <a:pPr marL="0" lvl="0" indent="0" algn="l" rtl="0">
              <a:spcBef>
                <a:spcPts val="1200"/>
              </a:spcBef>
              <a:spcAft>
                <a:spcPts val="1600"/>
              </a:spcAft>
              <a:buNone/>
            </a:pPr>
            <a:endParaRPr dirty="0"/>
          </a:p>
        </p:txBody>
      </p:sp>
      <p:sp>
        <p:nvSpPr>
          <p:cNvPr id="3" name="Slide Number Placeholder 2">
            <a:extLst>
              <a:ext uri="{FF2B5EF4-FFF2-40B4-BE49-F238E27FC236}">
                <a16:creationId xmlns:a16="http://schemas.microsoft.com/office/drawing/2014/main" id="{E67BE3F3-16CC-4DF7-BDD7-A5EF2B70593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275025" y="242950"/>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Introduction</a:t>
            </a:r>
            <a:endParaRPr dirty="0"/>
          </a:p>
        </p:txBody>
      </p:sp>
      <p:sp>
        <p:nvSpPr>
          <p:cNvPr id="68" name="Google Shape;68;p15"/>
          <p:cNvSpPr txBox="1">
            <a:spLocks noGrp="1"/>
          </p:cNvSpPr>
          <p:nvPr>
            <p:ph type="body" idx="1"/>
          </p:nvPr>
        </p:nvSpPr>
        <p:spPr>
          <a:prstGeom prst="rect">
            <a:avLst/>
          </a:prstGeom>
        </p:spPr>
        <p:txBody>
          <a:bodyPr spcFirstLastPara="1" wrap="square" lIns="91425" tIns="91425" rIns="91425" bIns="91425" anchor="t" anchorCtr="0">
            <a:noAutofit/>
          </a:bodyPr>
          <a:lstStyle/>
          <a:p>
            <a:pPr marL="914400" lvl="1" indent="-317500" algn="l" rtl="0">
              <a:spcBef>
                <a:spcPts val="0"/>
              </a:spcBef>
              <a:spcAft>
                <a:spcPts val="0"/>
              </a:spcAft>
              <a:buClr>
                <a:schemeClr val="dk1"/>
              </a:buClr>
              <a:buSzPts val="1400"/>
              <a:buChar char="○"/>
            </a:pPr>
            <a:endParaRPr sz="1400" dirty="0">
              <a:solidFill>
                <a:schemeClr val="dk1"/>
              </a:solidFill>
            </a:endParaRPr>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
        <p:nvSpPr>
          <p:cNvPr id="69" name="Google Shape;69;p15"/>
          <p:cNvSpPr txBox="1">
            <a:spLocks noGrp="1"/>
          </p:cNvSpPr>
          <p:nvPr>
            <p:ph type="body" idx="2"/>
          </p:nvPr>
        </p:nvSpPr>
        <p:spPr>
          <a:xfrm>
            <a:off x="4311600" y="1152475"/>
            <a:ext cx="4782600" cy="3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b="1" u="sng" dirty="0">
                <a:solidFill>
                  <a:schemeClr val="dk1"/>
                </a:solidFill>
              </a:rPr>
              <a:t>Phase Two:</a:t>
            </a:r>
            <a:endParaRPr sz="1300" dirty="0">
              <a:solidFill>
                <a:schemeClr val="dk1"/>
              </a:solidFill>
            </a:endParaRPr>
          </a:p>
          <a:p>
            <a:pPr marL="457200" lvl="0" indent="-311150" algn="l" rtl="0">
              <a:spcBef>
                <a:spcPts val="1600"/>
              </a:spcBef>
              <a:spcAft>
                <a:spcPts val="0"/>
              </a:spcAft>
              <a:buClr>
                <a:schemeClr val="accent3">
                  <a:lumMod val="75000"/>
                </a:schemeClr>
              </a:buClr>
              <a:buSzPts val="1300"/>
              <a:buChar char="●"/>
            </a:pPr>
            <a:r>
              <a:rPr lang="en" sz="1300" dirty="0">
                <a:solidFill>
                  <a:schemeClr val="dk1"/>
                </a:solidFill>
              </a:rPr>
              <a:t>The objective of this presentation is to detail how the proposed Car-Nerd desktop application will be constructed.</a:t>
            </a:r>
            <a:endParaRPr sz="1300" dirty="0">
              <a:solidFill>
                <a:schemeClr val="dk1"/>
              </a:solidFill>
            </a:endParaRPr>
          </a:p>
          <a:p>
            <a:pPr marL="457200" lvl="0" indent="-311150" algn="l" rtl="0">
              <a:spcBef>
                <a:spcPts val="0"/>
              </a:spcBef>
              <a:spcAft>
                <a:spcPts val="0"/>
              </a:spcAft>
              <a:buClr>
                <a:schemeClr val="accent3">
                  <a:lumMod val="75000"/>
                </a:schemeClr>
              </a:buClr>
              <a:buSzPts val="1300"/>
              <a:buChar char="●"/>
            </a:pPr>
            <a:r>
              <a:rPr lang="en" sz="1300" dirty="0">
                <a:solidFill>
                  <a:schemeClr val="dk1"/>
                </a:solidFill>
              </a:rPr>
              <a:t>Intention is to provide users with an effective way to maintain information for their personal vehicles. </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 Will translate required program specifications for developers and users.</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Identify hardware and software requirements, as well as present user interface components.</a:t>
            </a:r>
            <a:endParaRPr sz="1300" dirty="0">
              <a:solidFill>
                <a:schemeClr val="dk1"/>
              </a:solidFill>
            </a:endParaRPr>
          </a:p>
          <a:p>
            <a:pPr marL="457200" lvl="0" indent="0" algn="l" rtl="0">
              <a:spcBef>
                <a:spcPts val="1200"/>
              </a:spcBef>
              <a:spcAft>
                <a:spcPts val="0"/>
              </a:spcAft>
              <a:buNone/>
            </a:pPr>
            <a:endParaRPr sz="1300" dirty="0">
              <a:solidFill>
                <a:schemeClr val="dk1"/>
              </a:solidFill>
            </a:endParaRPr>
          </a:p>
          <a:p>
            <a:pPr marL="0" lvl="0" indent="0" algn="l" rtl="0">
              <a:spcBef>
                <a:spcPts val="1600"/>
              </a:spcBef>
              <a:spcAft>
                <a:spcPts val="0"/>
              </a:spcAft>
              <a:buNone/>
            </a:pPr>
            <a:endParaRPr sz="1300" dirty="0">
              <a:solidFill>
                <a:schemeClr val="dk1"/>
              </a:solidFill>
            </a:endParaRPr>
          </a:p>
          <a:p>
            <a:pPr marL="0" lvl="0" indent="0" algn="l" rtl="0">
              <a:spcBef>
                <a:spcPts val="1100"/>
              </a:spcBef>
              <a:spcAft>
                <a:spcPts val="1600"/>
              </a:spcAft>
              <a:buNone/>
            </a:pPr>
            <a:endParaRPr dirty="0"/>
          </a:p>
        </p:txBody>
      </p:sp>
      <p:graphicFrame>
        <p:nvGraphicFramePr>
          <p:cNvPr id="5" name="Diagram 4">
            <a:extLst>
              <a:ext uri="{FF2B5EF4-FFF2-40B4-BE49-F238E27FC236}">
                <a16:creationId xmlns:a16="http://schemas.microsoft.com/office/drawing/2014/main" id="{10272950-50D6-4F0C-9E2B-642EBC279EFB}"/>
              </a:ext>
            </a:extLst>
          </p:cNvPr>
          <p:cNvGraphicFramePr/>
          <p:nvPr>
            <p:extLst>
              <p:ext uri="{D42A27DB-BD31-4B8C-83A1-F6EECF244321}">
                <p14:modId xmlns:p14="http://schemas.microsoft.com/office/powerpoint/2010/main" val="3257381202"/>
              </p:ext>
            </p:extLst>
          </p:nvPr>
        </p:nvGraphicFramePr>
        <p:xfrm>
          <a:off x="275025" y="1152475"/>
          <a:ext cx="3559905" cy="28498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353F8E07-9936-4D3D-BF10-047ECBE956F4}"/>
              </a:ext>
            </a:extLst>
          </p:cNvPr>
          <p:cNvSpPr>
            <a:spLocks noGrp="1"/>
          </p:cNvSpPr>
          <p:nvPr>
            <p:ph type="sldNum" idx="12"/>
          </p:nvPr>
        </p:nvSpPr>
        <p:spPr>
          <a:ln>
            <a:solidFill>
              <a:schemeClr val="bg1"/>
            </a:solidFill>
          </a:ln>
        </p:spPr>
        <p:txBody>
          <a:bodyPr/>
          <a:lstStyle/>
          <a:p>
            <a:pPr marL="0" lvl="0" indent="0" algn="r" rtl="0">
              <a:spcBef>
                <a:spcPts val="0"/>
              </a:spcBef>
              <a:spcAft>
                <a:spcPts val="0"/>
              </a:spcAft>
              <a:buNone/>
            </a:pPr>
            <a:fld id="{00000000-1234-1234-1234-123412341234}" type="slidenum">
              <a:rPr lang="en" smtClean="0"/>
              <a:t>2</a:t>
            </a:fld>
            <a:endParaRPr lang="e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265775" y="503575"/>
            <a:ext cx="8520600" cy="572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rtl="0">
              <a:spcBef>
                <a:spcPts val="0"/>
              </a:spcBef>
              <a:spcAft>
                <a:spcPts val="0"/>
              </a:spcAft>
              <a:buNone/>
            </a:pPr>
            <a:r>
              <a:rPr lang="en" dirty="0"/>
              <a:t>Introduction</a:t>
            </a:r>
            <a:endParaRPr dirty="0"/>
          </a:p>
        </p:txBody>
      </p:sp>
      <p:sp>
        <p:nvSpPr>
          <p:cNvPr id="76" name="Google Shape;76;p16"/>
          <p:cNvSpPr txBox="1">
            <a:spLocks noGrp="1"/>
          </p:cNvSpPr>
          <p:nvPr>
            <p:ph type="body" idx="1"/>
          </p:nvPr>
        </p:nvSpPr>
        <p:spPr>
          <a:xfrm>
            <a:off x="311700" y="1076275"/>
            <a:ext cx="8520600" cy="34164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dirty="0">
                <a:solidFill>
                  <a:schemeClr val="dk1"/>
                </a:solidFill>
              </a:rPr>
              <a:t>Actions:</a:t>
            </a:r>
            <a:endParaRPr sz="1300" b="1" u="sng" dirty="0">
              <a:solidFill>
                <a:schemeClr val="dk1"/>
              </a:solidFill>
            </a:endParaRPr>
          </a:p>
          <a:p>
            <a:pPr marL="457200" lvl="0" indent="-311150" algn="l" rtl="0">
              <a:spcBef>
                <a:spcPts val="1200"/>
              </a:spcBef>
              <a:spcAft>
                <a:spcPts val="0"/>
              </a:spcAft>
              <a:buClr>
                <a:srgbClr val="7030A0"/>
              </a:buClr>
              <a:buSzPts val="1300"/>
              <a:buChar char="●"/>
            </a:pPr>
            <a:r>
              <a:rPr lang="en" sz="1300" dirty="0">
                <a:solidFill>
                  <a:schemeClr val="dk1"/>
                </a:solidFill>
              </a:rPr>
              <a:t>Chronicle requirements needed to define the architecture and system design of the application and provide the development team guidance on system creation.</a:t>
            </a:r>
            <a:endParaRPr sz="1300" dirty="0">
              <a:solidFill>
                <a:schemeClr val="dk1"/>
              </a:solidFill>
            </a:endParaRPr>
          </a:p>
          <a:p>
            <a:pPr marL="0" lvl="0" indent="0" algn="l" rtl="0">
              <a:spcBef>
                <a:spcPts val="1200"/>
              </a:spcBef>
              <a:spcAft>
                <a:spcPts val="0"/>
              </a:spcAft>
              <a:buNone/>
            </a:pPr>
            <a:r>
              <a:rPr lang="en" sz="1300" b="1" u="sng" dirty="0">
                <a:solidFill>
                  <a:schemeClr val="dk1"/>
                </a:solidFill>
              </a:rPr>
              <a:t>Systems Overview:</a:t>
            </a:r>
            <a:endParaRPr sz="1300" b="1" u="sng" dirty="0">
              <a:solidFill>
                <a:schemeClr val="dk1"/>
              </a:solidFill>
            </a:endParaRPr>
          </a:p>
          <a:p>
            <a:pPr marL="488950">
              <a:spcBef>
                <a:spcPts val="1200"/>
              </a:spcBef>
              <a:buClr>
                <a:srgbClr val="7030A0"/>
              </a:buClr>
              <a:buSzPts val="1300"/>
            </a:pPr>
            <a:r>
              <a:rPr lang="en" sz="1300" dirty="0">
                <a:solidFill>
                  <a:schemeClr val="dk1"/>
                </a:solidFill>
              </a:rPr>
              <a:t>Vehicle owners have had the time consuming tasks of having to keep track of vehicle service records.</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&gt; 1 vehicle, tasks take even more time and more organization.</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proposed solution will improve the organization and management of personal vehicles. </a:t>
            </a:r>
            <a:endParaRPr sz="1300" dirty="0">
              <a:solidFill>
                <a:schemeClr val="dk1"/>
              </a:solidFill>
            </a:endParaRPr>
          </a:p>
          <a:p>
            <a:pPr marL="0" lvl="0" indent="0" algn="l" rtl="0">
              <a:spcBef>
                <a:spcPts val="1200"/>
              </a:spcBef>
              <a:spcAft>
                <a:spcPts val="1200"/>
              </a:spcAft>
              <a:buClr>
                <a:schemeClr val="dk1"/>
              </a:buClr>
              <a:buSzPts val="1100"/>
              <a:buFont typeface="Arial"/>
              <a:buNone/>
            </a:pPr>
            <a:endParaRPr dirty="0"/>
          </a:p>
        </p:txBody>
      </p:sp>
      <p:sp>
        <p:nvSpPr>
          <p:cNvPr id="3" name="Slide Number Placeholder 2">
            <a:extLst>
              <a:ext uri="{FF2B5EF4-FFF2-40B4-BE49-F238E27FC236}">
                <a16:creationId xmlns:a16="http://schemas.microsoft.com/office/drawing/2014/main" id="{1050B9D7-FD34-4278-AB92-53F290313D0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Introduction</a:t>
            </a:r>
            <a:endParaRPr dirty="0"/>
          </a:p>
        </p:txBody>
      </p:sp>
      <p:sp>
        <p:nvSpPr>
          <p:cNvPr id="82" name="Google Shape;82;p17"/>
          <p:cNvSpPr txBox="1">
            <a:spLocks noGrp="1"/>
          </p:cNvSpPr>
          <p:nvPr>
            <p:ph type="body" idx="1"/>
          </p:nvPr>
        </p:nvSpPr>
        <p:spPr>
          <a:xfrm>
            <a:off x="311700" y="1152475"/>
            <a:ext cx="3999900" cy="3288896"/>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u="sng" dirty="0">
                <a:solidFill>
                  <a:schemeClr val="dk1"/>
                </a:solidFill>
              </a:rPr>
              <a:t>Project Goals include: </a:t>
            </a:r>
            <a:endParaRPr b="1" u="sng" dirty="0">
              <a:solidFill>
                <a:schemeClr val="dk1"/>
              </a:solidFill>
            </a:endParaRPr>
          </a:p>
          <a:p>
            <a:pPr marL="0" lvl="0" indent="0" algn="l" rtl="0">
              <a:lnSpc>
                <a:spcPct val="100000"/>
              </a:lnSpc>
              <a:spcBef>
                <a:spcPts val="0"/>
              </a:spcBef>
              <a:spcAft>
                <a:spcPts val="0"/>
              </a:spcAft>
              <a:buNone/>
            </a:pPr>
            <a:endParaRPr b="1" u="sng"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Ability to add a vehicle to the application and give the vehicle a personalized name</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Ability to add year, make, and model to vehicle profile</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Ability to schedule service reminders</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Track oil changes </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Track mileage</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Track details for multiple vehicles in one central location</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Ability to charge a user a monthly or yearly subscription fee for the application service ($3.99/mo or $39.99/yr)</a:t>
            </a:r>
            <a:endParaRPr sz="1300" dirty="0">
              <a:solidFill>
                <a:schemeClr val="dk1"/>
              </a:solidFill>
            </a:endParaRPr>
          </a:p>
          <a:p>
            <a:pPr marL="457200" lvl="0" indent="-311150" algn="l" rtl="0">
              <a:lnSpc>
                <a:spcPct val="100000"/>
              </a:lnSpc>
              <a:spcBef>
                <a:spcPts val="0"/>
              </a:spcBef>
              <a:spcAft>
                <a:spcPts val="0"/>
              </a:spcAft>
              <a:buClr>
                <a:schemeClr val="dk1"/>
              </a:buClr>
              <a:buSzPts val="1300"/>
              <a:buAutoNum type="arabicParenR"/>
            </a:pPr>
            <a:r>
              <a:rPr lang="en" sz="1300" dirty="0">
                <a:solidFill>
                  <a:schemeClr val="dk1"/>
                </a:solidFill>
              </a:rPr>
              <a:t>Be user friendly</a:t>
            </a:r>
            <a:endParaRPr sz="1300" dirty="0">
              <a:solidFill>
                <a:schemeClr val="dk1"/>
              </a:solidFill>
            </a:endParaRPr>
          </a:p>
          <a:p>
            <a:pPr marL="457200" lvl="0" indent="0" algn="l" rtl="0">
              <a:lnSpc>
                <a:spcPct val="100000"/>
              </a:lnSpc>
              <a:spcBef>
                <a:spcPts val="0"/>
              </a:spcBef>
              <a:spcAft>
                <a:spcPts val="0"/>
              </a:spcAft>
              <a:buNone/>
            </a:pPr>
            <a:endParaRPr sz="1300" dirty="0">
              <a:solidFill>
                <a:schemeClr val="dk1"/>
              </a:solidFill>
            </a:endParaRPr>
          </a:p>
          <a:p>
            <a:pPr marL="0" lvl="0" indent="0" algn="l" rtl="0">
              <a:lnSpc>
                <a:spcPct val="100000"/>
              </a:lnSpc>
              <a:spcBef>
                <a:spcPts val="0"/>
              </a:spcBef>
              <a:spcAft>
                <a:spcPts val="0"/>
              </a:spcAft>
              <a:buNone/>
            </a:pPr>
            <a:endParaRPr dirty="0">
              <a:solidFill>
                <a:srgbClr val="000000"/>
              </a:solidFill>
            </a:endParaRPr>
          </a:p>
          <a:p>
            <a:pPr marL="0" lvl="0" indent="0" algn="l" rtl="0">
              <a:spcBef>
                <a:spcPts val="0"/>
              </a:spcBef>
              <a:spcAft>
                <a:spcPts val="1600"/>
              </a:spcAft>
              <a:buNone/>
            </a:pPr>
            <a:endParaRPr dirty="0"/>
          </a:p>
        </p:txBody>
      </p:sp>
      <p:pic>
        <p:nvPicPr>
          <p:cNvPr id="83" name="Google Shape;83;p17"/>
          <p:cNvPicPr preferRelativeResize="0"/>
          <p:nvPr/>
        </p:nvPicPr>
        <p:blipFill>
          <a:blip r:embed="rId3">
            <a:alphaModFix/>
          </a:blip>
          <a:stretch>
            <a:fillRect/>
          </a:stretch>
        </p:blipFill>
        <p:spPr>
          <a:xfrm>
            <a:off x="5145314" y="942017"/>
            <a:ext cx="3760413" cy="3661949"/>
          </a:xfrm>
          <a:prstGeom prst="rect">
            <a:avLst/>
          </a:prstGeom>
          <a:noFill/>
          <a:ln>
            <a:noFill/>
          </a:ln>
        </p:spPr>
      </p:pic>
      <p:sp>
        <p:nvSpPr>
          <p:cNvPr id="84" name="Google Shape;84;p17"/>
          <p:cNvSpPr txBox="1"/>
          <p:nvPr/>
        </p:nvSpPr>
        <p:spPr>
          <a:xfrm>
            <a:off x="5598650" y="2525825"/>
            <a:ext cx="2369700" cy="8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600"/>
          </a:p>
        </p:txBody>
      </p:sp>
      <p:sp>
        <p:nvSpPr>
          <p:cNvPr id="85" name="Google Shape;85;p17"/>
          <p:cNvSpPr/>
          <p:nvPr/>
        </p:nvSpPr>
        <p:spPr>
          <a:xfrm>
            <a:off x="5812971" y="2375102"/>
            <a:ext cx="2243365" cy="564804"/>
          </a:xfrm>
          <a:prstGeom prst="rect">
            <a:avLst/>
          </a:prstGeom>
        </p:spPr>
        <p:txBody>
          <a:bodyPr>
            <a:prstTxWarp prst="textPlain">
              <a:avLst/>
            </a:prstTxWarp>
          </a:bodyPr>
          <a:lstStyle/>
          <a:p>
            <a:pPr lvl="0" algn="ctr"/>
            <a:r>
              <a:rPr b="0" i="0" dirty="0">
                <a:ln w="9525" cap="flat" cmpd="sng">
                  <a:solidFill>
                    <a:schemeClr val="dk2"/>
                  </a:solidFill>
                  <a:prstDash val="solid"/>
                  <a:round/>
                  <a:headEnd type="none" w="sm" len="sm"/>
                  <a:tailEnd type="none" w="sm" len="sm"/>
                </a:ln>
                <a:solidFill>
                  <a:schemeClr val="lt2"/>
                </a:solidFill>
                <a:latin typeface="Arial"/>
              </a:rPr>
              <a:t>Goals</a:t>
            </a:r>
          </a:p>
        </p:txBody>
      </p:sp>
      <p:sp>
        <p:nvSpPr>
          <p:cNvPr id="3" name="Slide Number Placeholder 2">
            <a:extLst>
              <a:ext uri="{FF2B5EF4-FFF2-40B4-BE49-F238E27FC236}">
                <a16:creationId xmlns:a16="http://schemas.microsoft.com/office/drawing/2014/main" id="{3363385A-1E13-4486-9A57-7643DFF3F5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Hardware and Software</a:t>
            </a:r>
            <a:endParaRPr/>
          </a:p>
        </p:txBody>
      </p:sp>
      <p:sp>
        <p:nvSpPr>
          <p:cNvPr id="91" name="Google Shape;91;p18"/>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dirty="0">
                <a:solidFill>
                  <a:srgbClr val="000000"/>
                </a:solidFill>
              </a:rPr>
              <a:t>Hardware:</a:t>
            </a:r>
            <a:endParaRPr dirty="0">
              <a:solidFill>
                <a:srgbClr val="000000"/>
              </a:solidFill>
            </a:endParaRPr>
          </a:p>
          <a:p>
            <a:pPr marL="457200" lvl="0" indent="-317500" algn="l" rtl="0">
              <a:spcBef>
                <a:spcPts val="1600"/>
              </a:spcBef>
              <a:spcAft>
                <a:spcPts val="0"/>
              </a:spcAft>
              <a:buClr>
                <a:srgbClr val="7030A0"/>
              </a:buClr>
              <a:buSzPts val="1400"/>
              <a:buChar char="●"/>
            </a:pPr>
            <a:r>
              <a:rPr lang="en" dirty="0">
                <a:solidFill>
                  <a:srgbClr val="000000"/>
                </a:solidFill>
              </a:rPr>
              <a:t>The Car-Nerd product does not require any specialized hardware.</a:t>
            </a:r>
            <a:endParaRPr dirty="0">
              <a:solidFill>
                <a:srgbClr val="000000"/>
              </a:solidFill>
            </a:endParaRPr>
          </a:p>
          <a:p>
            <a:pPr marL="457200" lvl="0" indent="-317500" algn="l" rtl="0">
              <a:spcBef>
                <a:spcPts val="0"/>
              </a:spcBef>
              <a:spcAft>
                <a:spcPts val="0"/>
              </a:spcAft>
              <a:buClr>
                <a:srgbClr val="7030A0"/>
              </a:buClr>
              <a:buSzPts val="1400"/>
              <a:buChar char="●"/>
            </a:pPr>
            <a:r>
              <a:rPr lang="en" dirty="0">
                <a:solidFill>
                  <a:srgbClr val="000000"/>
                </a:solidFill>
              </a:rPr>
              <a:t>It is to be developed on standard Windows computers and will run on Windows computers.</a:t>
            </a:r>
            <a:endParaRPr dirty="0">
              <a:solidFill>
                <a:srgbClr val="000000"/>
              </a:solidFill>
            </a:endParaRPr>
          </a:p>
          <a:p>
            <a:pPr marL="457200" lvl="0" indent="0" algn="l" rtl="0">
              <a:spcBef>
                <a:spcPts val="1600"/>
              </a:spcBef>
              <a:spcAft>
                <a:spcPts val="1600"/>
              </a:spcAft>
              <a:buNone/>
            </a:pPr>
            <a:endParaRPr dirty="0"/>
          </a:p>
        </p:txBody>
      </p:sp>
      <p:sp>
        <p:nvSpPr>
          <p:cNvPr id="92" name="Google Shape;92;p18"/>
          <p:cNvSpPr txBox="1">
            <a:spLocks noGrp="1"/>
          </p:cNvSpPr>
          <p:nvPr>
            <p:ph type="body" idx="2"/>
          </p:nvPr>
        </p:nvSpPr>
        <p:spPr>
          <a:xfrm>
            <a:off x="4832400" y="109392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Software:</a:t>
            </a:r>
            <a:endParaRPr dirty="0">
              <a:solidFill>
                <a:srgbClr val="000000"/>
              </a:solidFill>
            </a:endParaRPr>
          </a:p>
          <a:p>
            <a:pPr marL="457200" lvl="0" indent="-317500" algn="l" rtl="0">
              <a:spcBef>
                <a:spcPts val="1600"/>
              </a:spcBef>
              <a:spcAft>
                <a:spcPts val="0"/>
              </a:spcAft>
              <a:buClr>
                <a:srgbClr val="7030A0"/>
              </a:buClr>
              <a:buSzPts val="1400"/>
              <a:buChar char="●"/>
            </a:pPr>
            <a:r>
              <a:rPr lang="en" dirty="0">
                <a:solidFill>
                  <a:srgbClr val="000000"/>
                </a:solidFill>
              </a:rPr>
              <a:t>The Car-Nerd product will be developed using Java and Eclipse.</a:t>
            </a:r>
            <a:endParaRPr dirty="0">
              <a:solidFill>
                <a:srgbClr val="000000"/>
              </a:solidFill>
            </a:endParaRPr>
          </a:p>
          <a:p>
            <a:pPr marL="457200" lvl="0" indent="-317500" algn="l" rtl="0">
              <a:spcBef>
                <a:spcPts val="0"/>
              </a:spcBef>
              <a:spcAft>
                <a:spcPts val="0"/>
              </a:spcAft>
              <a:buClr>
                <a:srgbClr val="7030A0"/>
              </a:buClr>
              <a:buSzPts val="1400"/>
              <a:buChar char="●"/>
            </a:pPr>
            <a:r>
              <a:rPr lang="en" dirty="0">
                <a:solidFill>
                  <a:srgbClr val="000000"/>
                </a:solidFill>
              </a:rPr>
              <a:t>Swing libraries will be used for GUI functionality.</a:t>
            </a:r>
            <a:endParaRPr dirty="0">
              <a:solidFill>
                <a:srgbClr val="000000"/>
              </a:solidFill>
            </a:endParaRPr>
          </a:p>
          <a:p>
            <a:pPr marL="457200" lvl="0" indent="-317500" algn="l" rtl="0">
              <a:spcBef>
                <a:spcPts val="0"/>
              </a:spcBef>
              <a:spcAft>
                <a:spcPts val="0"/>
              </a:spcAft>
              <a:buClr>
                <a:srgbClr val="7030A0"/>
              </a:buClr>
              <a:buSzPts val="1400"/>
              <a:buChar char="●"/>
            </a:pPr>
            <a:r>
              <a:rPr lang="en" dirty="0">
                <a:solidFill>
                  <a:srgbClr val="000000"/>
                </a:solidFill>
              </a:rPr>
              <a:t>Other libraries will be used if and as we discover convenient ways to add features using new libraries, e.g. Paypal support.</a:t>
            </a:r>
            <a:endParaRPr dirty="0">
              <a:solidFill>
                <a:srgbClr val="000000"/>
              </a:solidFill>
            </a:endParaRPr>
          </a:p>
        </p:txBody>
      </p:sp>
      <p:sp>
        <p:nvSpPr>
          <p:cNvPr id="3" name="Slide Number Placeholder 2">
            <a:extLst>
              <a:ext uri="{FF2B5EF4-FFF2-40B4-BE49-F238E27FC236}">
                <a16:creationId xmlns:a16="http://schemas.microsoft.com/office/drawing/2014/main" id="{5F6D46B7-69AC-450A-9D9F-8516083EE9F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Database Design</a:t>
            </a:r>
            <a:endParaRPr dirty="0"/>
          </a:p>
        </p:txBody>
      </p:sp>
      <p:sp>
        <p:nvSpPr>
          <p:cNvPr id="98" name="Google Shape;98;p19"/>
          <p:cNvSpPr txBox="1">
            <a:spLocks noGrp="1"/>
          </p:cNvSpPr>
          <p:nvPr>
            <p:ph type="body" idx="1"/>
          </p:nvPr>
        </p:nvSpPr>
        <p:spPr>
          <a:xfrm>
            <a:off x="311700" y="863550"/>
            <a:ext cx="3999900" cy="3416400"/>
          </a:xfrm>
          <a:prstGeom prst="rect">
            <a:avLst/>
          </a:prstGeom>
        </p:spPr>
        <p:txBody>
          <a:bodyPr spcFirstLastPara="1" wrap="square" lIns="91425" tIns="91425" rIns="91425" bIns="91425" anchor="t" anchorCtr="0">
            <a:noAutofit/>
          </a:bodyPr>
          <a:lstStyle/>
          <a:p>
            <a:pPr marL="457200" lvl="0" indent="-311150" algn="l" rtl="0">
              <a:spcBef>
                <a:spcPts val="1200"/>
              </a:spcBef>
              <a:spcAft>
                <a:spcPts val="0"/>
              </a:spcAft>
              <a:buClr>
                <a:srgbClr val="7030A0"/>
              </a:buClr>
              <a:buSzPts val="1300"/>
              <a:buChar char="●"/>
            </a:pPr>
            <a:r>
              <a:rPr lang="en" sz="1300" dirty="0">
                <a:solidFill>
                  <a:schemeClr val="dk1"/>
                </a:solidFill>
              </a:rPr>
              <a:t>The database that is featured within Car-Nerd assists with the integrity of the user entered data:  </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Data assists the user when inputting their vehicle information that they have the proper information for their car.  </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Database is a static list of all year, make and models for the last 25 years currently available in the US.  </a:t>
            </a:r>
            <a:endParaRPr dirty="0"/>
          </a:p>
        </p:txBody>
      </p:sp>
      <p:sp>
        <p:nvSpPr>
          <p:cNvPr id="99" name="Google Shape;99;p19"/>
          <p:cNvSpPr txBox="1">
            <a:spLocks noGrp="1"/>
          </p:cNvSpPr>
          <p:nvPr>
            <p:ph type="body" idx="2"/>
          </p:nvPr>
        </p:nvSpPr>
        <p:spPr>
          <a:xfrm>
            <a:off x="4737202" y="863550"/>
            <a:ext cx="3999900" cy="3686679"/>
          </a:xfrm>
          <a:prstGeom prst="rect">
            <a:avLst/>
          </a:prstGeom>
        </p:spPr>
        <p:txBody>
          <a:bodyPr spcFirstLastPara="1" wrap="square" lIns="91425" tIns="91425" rIns="91425" bIns="91425" anchor="t" anchorCtr="0">
            <a:noAutofit/>
          </a:bodyPr>
          <a:lstStyle/>
          <a:p>
            <a:pPr marL="457200" lvl="0" indent="-311150" algn="l" rtl="0">
              <a:spcBef>
                <a:spcPts val="1200"/>
              </a:spcBef>
              <a:spcAft>
                <a:spcPts val="0"/>
              </a:spcAft>
              <a:buClr>
                <a:srgbClr val="7030A0"/>
              </a:buClr>
              <a:buSzPts val="1300"/>
              <a:buChar char="●"/>
            </a:pPr>
            <a:r>
              <a:rPr lang="en" sz="1300" dirty="0">
                <a:solidFill>
                  <a:schemeClr val="dk1"/>
                </a:solidFill>
              </a:rPr>
              <a:t>The user will first input a year, then based on the year entered, any car manufacturers that have vehicles available within that year will populate.  </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Any manufacturers that do not have any vehicles manufactured within that year will not be selectable.  </a:t>
            </a:r>
            <a:endParaRPr sz="1300" dirty="0">
              <a:solidFill>
                <a:schemeClr val="dk1"/>
              </a:solidFill>
            </a:endParaRPr>
          </a:p>
          <a:p>
            <a:pPr marL="914400" lvl="1" indent="-311150" algn="l" rtl="0">
              <a:spcBef>
                <a:spcPts val="0"/>
              </a:spcBef>
              <a:spcAft>
                <a:spcPts val="0"/>
              </a:spcAft>
              <a:buClr>
                <a:srgbClr val="7030A0"/>
              </a:buClr>
              <a:buSzPts val="1300"/>
              <a:buChar char="○"/>
            </a:pPr>
            <a:r>
              <a:rPr lang="en" sz="1300" dirty="0">
                <a:solidFill>
                  <a:schemeClr val="dk1"/>
                </a:solidFill>
              </a:rPr>
              <a:t>Once manufacturer has been selected, available models will populate, excluding any options that are not available for that year.  </a:t>
            </a:r>
            <a:endParaRPr sz="1300" dirty="0">
              <a:solidFill>
                <a:schemeClr val="dk1"/>
              </a:solidFill>
            </a:endParaRPr>
          </a:p>
          <a:p>
            <a:pPr marL="1371600" lvl="2" indent="-311150" algn="l" rtl="0">
              <a:spcBef>
                <a:spcPts val="0"/>
              </a:spcBef>
              <a:spcAft>
                <a:spcPts val="0"/>
              </a:spcAft>
              <a:buClr>
                <a:srgbClr val="7030A0"/>
              </a:buClr>
              <a:buSzPts val="1300"/>
              <a:buChar char="■"/>
            </a:pPr>
            <a:r>
              <a:rPr lang="en" sz="1300" dirty="0">
                <a:solidFill>
                  <a:schemeClr val="dk1"/>
                </a:solidFill>
              </a:rPr>
              <a:t>Any cars above and beyond 25 years must be manually added to the application due to the inability to track imports.</a:t>
            </a:r>
            <a:endParaRPr dirty="0"/>
          </a:p>
        </p:txBody>
      </p:sp>
      <p:sp>
        <p:nvSpPr>
          <p:cNvPr id="3" name="Slide Number Placeholder 2">
            <a:extLst>
              <a:ext uri="{FF2B5EF4-FFF2-40B4-BE49-F238E27FC236}">
                <a16:creationId xmlns:a16="http://schemas.microsoft.com/office/drawing/2014/main" id="{1EC43CC4-35D7-4C8E-AB5B-0ADE5847963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System Security and Data Integrity</a:t>
            </a:r>
            <a:endParaRPr dirty="0"/>
          </a:p>
        </p:txBody>
      </p:sp>
      <p:sp>
        <p:nvSpPr>
          <p:cNvPr id="112" name="Google Shape;112;p21"/>
          <p:cNvSpPr txBox="1">
            <a:spLocks noGrp="1"/>
          </p:cNvSpPr>
          <p:nvPr>
            <p:ph type="body" idx="1"/>
          </p:nvPr>
        </p:nvSpPr>
        <p:spPr>
          <a:xfrm>
            <a:off x="276075" y="1152475"/>
            <a:ext cx="8047868" cy="3005868"/>
          </a:xfrm>
          <a:prstGeom prst="rect">
            <a:avLst/>
          </a:prstGeom>
        </p:spPr>
        <p:txBody>
          <a:bodyPr spcFirstLastPara="1" wrap="square" lIns="91425" tIns="91425" rIns="91425" bIns="91425" anchor="t" anchorCtr="0">
            <a:noAutofit/>
          </a:bodyPr>
          <a:lstStyle/>
          <a:p>
            <a:pPr indent="-311150">
              <a:buClr>
                <a:srgbClr val="7030A0"/>
              </a:buClr>
              <a:buSzPts val="1300"/>
            </a:pPr>
            <a:r>
              <a:rPr lang="en-US" sz="1300" dirty="0">
                <a:solidFill>
                  <a:schemeClr val="dk1"/>
                </a:solidFill>
              </a:rPr>
              <a:t>Internal Security for our application will be more user based since the data they enter will be stored locally and only on their machine in the form of a text file. </a:t>
            </a:r>
          </a:p>
          <a:p>
            <a:pPr marL="457200" lvl="0" indent="-311150" algn="l" rtl="0">
              <a:spcBef>
                <a:spcPts val="0"/>
              </a:spcBef>
              <a:spcAft>
                <a:spcPts val="0"/>
              </a:spcAft>
              <a:buClr>
                <a:srgbClr val="7030A0"/>
              </a:buClr>
              <a:buSzPts val="1300"/>
              <a:buChar char="●"/>
            </a:pPr>
            <a:endParaRPr lang="en" sz="1300" dirty="0">
              <a:solidFill>
                <a:schemeClr val="dk1"/>
              </a:solidFill>
            </a:endParaRPr>
          </a:p>
          <a:p>
            <a:pPr marL="457200" lvl="0" indent="-311150" algn="l" rtl="0">
              <a:spcBef>
                <a:spcPts val="0"/>
              </a:spcBef>
              <a:spcAft>
                <a:spcPts val="0"/>
              </a:spcAft>
              <a:buClr>
                <a:srgbClr val="7030A0"/>
              </a:buClr>
              <a:buSzPts val="1300"/>
              <a:buChar char="●"/>
            </a:pPr>
            <a:r>
              <a:rPr lang="en" sz="1300" dirty="0">
                <a:solidFill>
                  <a:schemeClr val="dk1"/>
                </a:solidFill>
              </a:rPr>
              <a:t>User will have the ability to retrieve their data from the database at their choosing should they need to, since data will be stored on their local machine.</a:t>
            </a:r>
          </a:p>
          <a:p>
            <a:pPr marL="146050" lvl="0" indent="0" algn="l" rtl="0">
              <a:spcBef>
                <a:spcPts val="0"/>
              </a:spcBef>
              <a:spcAft>
                <a:spcPts val="0"/>
              </a:spcAft>
              <a:buClr>
                <a:schemeClr val="dk1"/>
              </a:buClr>
              <a:buSzPts val="1300"/>
              <a:buNone/>
            </a:pPr>
            <a:endParaRPr lang="en" sz="1300" dirty="0">
              <a:solidFill>
                <a:schemeClr val="dk1"/>
              </a:solidFill>
            </a:endParaRPr>
          </a:p>
          <a:p>
            <a:pPr lvl="0" indent="-311150">
              <a:buClr>
                <a:srgbClr val="7030A0"/>
              </a:buClr>
              <a:buSzPts val="1300"/>
            </a:pPr>
            <a:r>
              <a:rPr lang="en-US" sz="1300" dirty="0">
                <a:solidFill>
                  <a:schemeClr val="dk1"/>
                </a:solidFill>
              </a:rPr>
              <a:t>Login data from logging into the application will be handled through the use of the Google API and no data will be stored by Dynamic Developers in any instance. </a:t>
            </a:r>
          </a:p>
          <a:p>
            <a:pPr lvl="0" indent="0">
              <a:buNone/>
            </a:pPr>
            <a:endParaRPr lang="en-US" sz="1300" dirty="0">
              <a:solidFill>
                <a:schemeClr val="dk1"/>
              </a:solidFill>
            </a:endParaRPr>
          </a:p>
          <a:p>
            <a:pPr lvl="0" indent="-311150">
              <a:buClr>
                <a:srgbClr val="7030A0"/>
              </a:buClr>
              <a:buSzPts val="1300"/>
            </a:pPr>
            <a:r>
              <a:rPr lang="en-US" sz="1300" dirty="0">
                <a:solidFill>
                  <a:schemeClr val="dk1"/>
                </a:solidFill>
              </a:rPr>
              <a:t>Additionally, the ability to check user data files will be convenient for the user as they will just have to check the install folder for the text file.</a:t>
            </a:r>
            <a:endParaRPr sz="1300" dirty="0">
              <a:solidFill>
                <a:schemeClr val="dk1"/>
              </a:solidFill>
            </a:endParaRPr>
          </a:p>
          <a:p>
            <a:pPr marL="0" lvl="0" indent="0" algn="l" rtl="0">
              <a:spcBef>
                <a:spcPts val="0"/>
              </a:spcBef>
              <a:spcAft>
                <a:spcPts val="0"/>
              </a:spcAft>
              <a:buClr>
                <a:schemeClr val="dk1"/>
              </a:buClr>
              <a:buSzPts val="1100"/>
              <a:buFont typeface="Arial"/>
              <a:buNone/>
            </a:pPr>
            <a:endParaRPr dirty="0"/>
          </a:p>
        </p:txBody>
      </p:sp>
      <p:sp>
        <p:nvSpPr>
          <p:cNvPr id="3" name="Slide Number Placeholder 2">
            <a:extLst>
              <a:ext uri="{FF2B5EF4-FFF2-40B4-BE49-F238E27FC236}">
                <a16:creationId xmlns:a16="http://schemas.microsoft.com/office/drawing/2014/main" id="{FB277D24-CF96-44D8-AD96-33394EFE845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183100" y="1143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UI design</a:t>
            </a:r>
          </a:p>
        </p:txBody>
      </p:sp>
      <p:sp>
        <p:nvSpPr>
          <p:cNvPr id="119" name="Google Shape;119;p22"/>
          <p:cNvSpPr txBox="1">
            <a:spLocks noGrp="1"/>
          </p:cNvSpPr>
          <p:nvPr>
            <p:ph type="body" idx="1"/>
          </p:nvPr>
        </p:nvSpPr>
        <p:spPr>
          <a:xfrm>
            <a:off x="0" y="680178"/>
            <a:ext cx="4850606" cy="3783144"/>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7030A0"/>
              </a:buClr>
              <a:buSzPts val="1400"/>
              <a:buChar char="●"/>
            </a:pPr>
            <a:r>
              <a:rPr lang="en-US" dirty="0">
                <a:solidFill>
                  <a:srgbClr val="000000"/>
                </a:solidFill>
              </a:rPr>
              <a:t>The design of the user interface is locate on the main page of the application. This gives the user the ability to see a all vehicle details in a “snapshot” view.</a:t>
            </a:r>
          </a:p>
          <a:p>
            <a:pPr marL="457200" lvl="0" indent="-317500" algn="l" rtl="0">
              <a:spcBef>
                <a:spcPts val="0"/>
              </a:spcBef>
              <a:spcAft>
                <a:spcPts val="0"/>
              </a:spcAft>
              <a:buClr>
                <a:srgbClr val="7030A0"/>
              </a:buClr>
              <a:buSzPts val="1400"/>
              <a:buChar char="●"/>
            </a:pPr>
            <a:endParaRPr lang="en-US" dirty="0">
              <a:solidFill>
                <a:srgbClr val="000000"/>
              </a:solidFill>
            </a:endParaRPr>
          </a:p>
          <a:p>
            <a:pPr marL="285750" indent="-285750">
              <a:buClr>
                <a:srgbClr val="7030A0"/>
              </a:buClr>
            </a:pPr>
            <a:r>
              <a:rPr lang="en-US" dirty="0">
                <a:solidFill>
                  <a:srgbClr val="000000"/>
                </a:solidFill>
              </a:rPr>
              <a:t>Add Mileage - When the user selects a vehicle they will be asked for their current mileage. This information is stored along with the date.</a:t>
            </a:r>
          </a:p>
          <a:p>
            <a:pPr marL="742950" lvl="1" indent="-285750">
              <a:buClr>
                <a:srgbClr val="7030A0"/>
              </a:buClr>
            </a:pPr>
            <a:r>
              <a:rPr lang="en-US" dirty="0">
                <a:solidFill>
                  <a:srgbClr val="000000"/>
                </a:solidFill>
              </a:rPr>
              <a:t>Mileage is tracked for maintenance checks and as reference for the users to see how far they travel in a given timeframe.</a:t>
            </a:r>
          </a:p>
          <a:p>
            <a:pPr marL="742950" lvl="1" indent="-285750">
              <a:lnSpc>
                <a:spcPct val="100000"/>
              </a:lnSpc>
              <a:buClr>
                <a:srgbClr val="7030A0"/>
              </a:buClr>
            </a:pPr>
            <a:endParaRPr lang="en-US" dirty="0">
              <a:solidFill>
                <a:srgbClr val="000000"/>
              </a:solidFill>
            </a:endParaRPr>
          </a:p>
          <a:p>
            <a:pPr marL="285750" indent="-285750">
              <a:lnSpc>
                <a:spcPct val="100000"/>
              </a:lnSpc>
              <a:buClr>
                <a:srgbClr val="7030A0"/>
              </a:buClr>
            </a:pPr>
            <a:r>
              <a:rPr lang="en-US" dirty="0">
                <a:solidFill>
                  <a:srgbClr val="000000"/>
                </a:solidFill>
              </a:rPr>
              <a:t>Add Note – allows user to enter service reminders and denotes which events have an alert set. </a:t>
            </a:r>
          </a:p>
          <a:p>
            <a:pPr marL="457200" lvl="0" indent="-317500" algn="l" rtl="0">
              <a:spcBef>
                <a:spcPts val="0"/>
              </a:spcBef>
              <a:spcAft>
                <a:spcPts val="0"/>
              </a:spcAft>
              <a:buClr>
                <a:srgbClr val="7030A0"/>
              </a:buClr>
              <a:buSzPts val="1400"/>
              <a:buChar char="●"/>
            </a:pPr>
            <a:endParaRPr lang="en-US" dirty="0">
              <a:solidFill>
                <a:srgbClr val="000000"/>
              </a:solidFill>
            </a:endParaRPr>
          </a:p>
          <a:p>
            <a:pPr marL="0" lvl="0" indent="0" algn="l" rtl="0">
              <a:spcBef>
                <a:spcPts val="1600"/>
              </a:spcBef>
              <a:spcAft>
                <a:spcPts val="1600"/>
              </a:spcAft>
              <a:buNone/>
            </a:pPr>
            <a:endParaRPr lang="en-US" dirty="0"/>
          </a:p>
        </p:txBody>
      </p:sp>
      <p:sp>
        <p:nvSpPr>
          <p:cNvPr id="3" name="Slide Number Placeholder 2">
            <a:extLst>
              <a:ext uri="{FF2B5EF4-FFF2-40B4-BE49-F238E27FC236}">
                <a16:creationId xmlns:a16="http://schemas.microsoft.com/office/drawing/2014/main" id="{4318E6BA-78AB-4624-8CBD-ECC3BDE171AF}"/>
              </a:ext>
            </a:extLst>
          </p:cNvPr>
          <p:cNvSpPr>
            <a:spLocks noGrp="1"/>
          </p:cNvSpPr>
          <p:nvPr>
            <p:ph type="sldNum" idx="12"/>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en" smtClean="0"/>
              <a:t>8</a:t>
            </a:fld>
            <a:endParaRPr lang="en"/>
          </a:p>
        </p:txBody>
      </p:sp>
      <p:pic>
        <p:nvPicPr>
          <p:cNvPr id="2" name="Picture 1">
            <a:extLst>
              <a:ext uri="{FF2B5EF4-FFF2-40B4-BE49-F238E27FC236}">
                <a16:creationId xmlns:a16="http://schemas.microsoft.com/office/drawing/2014/main" id="{BED0A888-DDAC-4AA6-95DF-2E70835A130D}"/>
              </a:ext>
            </a:extLst>
          </p:cNvPr>
          <p:cNvPicPr>
            <a:picLocks noChangeAspect="1"/>
          </p:cNvPicPr>
          <p:nvPr/>
        </p:nvPicPr>
        <p:blipFill>
          <a:blip r:embed="rId3"/>
          <a:stretch>
            <a:fillRect/>
          </a:stretch>
        </p:blipFill>
        <p:spPr>
          <a:xfrm>
            <a:off x="5021258" y="680178"/>
            <a:ext cx="3999900" cy="378314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B1000-FE2B-47F2-B8F4-D99034E61869}"/>
              </a:ext>
            </a:extLst>
          </p:cNvPr>
          <p:cNvSpPr>
            <a:spLocks noGrp="1"/>
          </p:cNvSpPr>
          <p:nvPr>
            <p:ph type="title"/>
          </p:nvPr>
        </p:nvSpPr>
        <p:spPr>
          <a:xfrm>
            <a:off x="311700" y="84525"/>
            <a:ext cx="8520600" cy="572700"/>
          </a:xfrm>
        </p:spPr>
        <p:txBody>
          <a:bodyPr/>
          <a:lstStyle/>
          <a:p>
            <a:r>
              <a:rPr lang="en-US" dirty="0"/>
              <a:t>System architecture</a:t>
            </a:r>
          </a:p>
        </p:txBody>
      </p:sp>
      <p:sp>
        <p:nvSpPr>
          <p:cNvPr id="4" name="Slide Number Placeholder 3">
            <a:extLst>
              <a:ext uri="{FF2B5EF4-FFF2-40B4-BE49-F238E27FC236}">
                <a16:creationId xmlns:a16="http://schemas.microsoft.com/office/drawing/2014/main" id="{3ED919D3-3F62-4A2E-A1CA-8648CD3BDE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
        <p:nvSpPr>
          <p:cNvPr id="3" name="Rectangle 2">
            <a:extLst>
              <a:ext uri="{FF2B5EF4-FFF2-40B4-BE49-F238E27FC236}">
                <a16:creationId xmlns:a16="http://schemas.microsoft.com/office/drawing/2014/main" id="{B5083FED-8A52-4BD2-BD62-E92D7C899EF3}"/>
              </a:ext>
            </a:extLst>
          </p:cNvPr>
          <p:cNvSpPr/>
          <p:nvPr/>
        </p:nvSpPr>
        <p:spPr>
          <a:xfrm>
            <a:off x="122842" y="657225"/>
            <a:ext cx="3953614" cy="2621230"/>
          </a:xfrm>
          <a:prstGeom prst="rect">
            <a:avLst/>
          </a:prstGeom>
        </p:spPr>
        <p:txBody>
          <a:bodyPr wrap="square">
            <a:spAutoFit/>
          </a:bodyPr>
          <a:lstStyle/>
          <a:p>
            <a:pPr>
              <a:spcAft>
                <a:spcPts val="1100"/>
              </a:spcAft>
            </a:pPr>
            <a:r>
              <a:rPr lang="en-US" sz="1400" b="1" dirty="0">
                <a:solidFill>
                  <a:srgbClr val="000000"/>
                </a:solidFill>
                <a:latin typeface="Arial" panose="020B0604020202020204" pitchFamily="34" charset="0"/>
              </a:rPr>
              <a:t>Hardware:</a:t>
            </a:r>
            <a:endParaRPr lang="en-US" sz="1400" dirty="0"/>
          </a:p>
          <a:p>
            <a:pPr>
              <a:spcAft>
                <a:spcPts val="1100"/>
              </a:spcAft>
            </a:pPr>
            <a:r>
              <a:rPr lang="en-US" sz="1200" dirty="0">
                <a:solidFill>
                  <a:srgbClr val="000000"/>
                </a:solidFill>
                <a:latin typeface="Arial" panose="020B0604020202020204" pitchFamily="34" charset="0"/>
              </a:rPr>
              <a:t>Hardware components and setup range between the group, however, all developer setups are able to successfully and effectively work on the system design:</a:t>
            </a:r>
            <a:endParaRPr lang="en-US" sz="1200" dirty="0"/>
          </a:p>
          <a:p>
            <a:pPr marL="88900" fontAlgn="base">
              <a:spcAft>
                <a:spcPts val="4000"/>
              </a:spcAft>
              <a:buFont typeface="Arial" panose="020B0604020202020204" pitchFamily="34" charset="0"/>
              <a:buChar char="•"/>
            </a:pPr>
            <a:r>
              <a:rPr lang="en-US" sz="1200" dirty="0">
                <a:solidFill>
                  <a:srgbClr val="000000"/>
                </a:solidFill>
                <a:latin typeface="Arial" panose="020B0604020202020204" pitchFamily="34" charset="0"/>
              </a:rPr>
              <a:t>Developer Computers consisting of:</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- 8GHz Server Suite</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RAM: 8 GB</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- 6x 80GB 15,000 RPM Hard Drive</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- 6x Power Cord + Charger</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- 1 TB SAN Storage Device</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- 6x Dell P3000 Workstations</a:t>
            </a:r>
            <a:br>
              <a:rPr lang="en-US" sz="1200" dirty="0">
                <a:solidFill>
                  <a:srgbClr val="000000"/>
                </a:solidFill>
                <a:latin typeface="Arial" panose="020B0604020202020204" pitchFamily="34" charset="0"/>
              </a:rPr>
            </a:br>
            <a:r>
              <a:rPr lang="en-US" sz="1200" dirty="0">
                <a:solidFill>
                  <a:srgbClr val="000000"/>
                </a:solidFill>
                <a:latin typeface="Arial" panose="020B0604020202020204" pitchFamily="34" charset="0"/>
              </a:rPr>
              <a:t>- 6x Viable </a:t>
            </a:r>
            <a:r>
              <a:rPr lang="en-US" sz="1200" dirty="0" err="1">
                <a:solidFill>
                  <a:srgbClr val="000000"/>
                </a:solidFill>
                <a:latin typeface="Arial" panose="020B0604020202020204" pitchFamily="34" charset="0"/>
              </a:rPr>
              <a:t>Wifi</a:t>
            </a:r>
            <a:r>
              <a:rPr lang="en-US" sz="1200" dirty="0">
                <a:solidFill>
                  <a:srgbClr val="000000"/>
                </a:solidFill>
                <a:latin typeface="Arial" panose="020B0604020202020204" pitchFamily="34" charset="0"/>
              </a:rPr>
              <a:t> Routers</a:t>
            </a:r>
          </a:p>
        </p:txBody>
      </p:sp>
      <p:sp>
        <p:nvSpPr>
          <p:cNvPr id="5" name="Rectangle 4">
            <a:extLst>
              <a:ext uri="{FF2B5EF4-FFF2-40B4-BE49-F238E27FC236}">
                <a16:creationId xmlns:a16="http://schemas.microsoft.com/office/drawing/2014/main" id="{60EB0B8B-52E0-4686-842B-8AA84B4CD743}"/>
              </a:ext>
            </a:extLst>
          </p:cNvPr>
          <p:cNvSpPr/>
          <p:nvPr/>
        </p:nvSpPr>
        <p:spPr>
          <a:xfrm>
            <a:off x="4129088" y="657225"/>
            <a:ext cx="4892070" cy="3816429"/>
          </a:xfrm>
          <a:prstGeom prst="rect">
            <a:avLst/>
          </a:prstGeom>
        </p:spPr>
        <p:txBody>
          <a:bodyPr wrap="square">
            <a:spAutoFit/>
          </a:bodyPr>
          <a:lstStyle/>
          <a:p>
            <a:r>
              <a:rPr lang="en-US" sz="1400" b="1" dirty="0">
                <a:solidFill>
                  <a:srgbClr val="000000"/>
                </a:solidFill>
                <a:latin typeface="Arial" panose="020B0604020202020204" pitchFamily="34" charset="0"/>
              </a:rPr>
              <a:t>Software:</a:t>
            </a:r>
            <a:br>
              <a:rPr lang="en-US" sz="1300" b="1" dirty="0">
                <a:solidFill>
                  <a:srgbClr val="000000"/>
                </a:solidFill>
                <a:latin typeface="Arial" panose="020B0604020202020204" pitchFamily="34" charset="0"/>
              </a:rPr>
            </a:br>
            <a:r>
              <a:rPr lang="en-US" sz="1200" dirty="0">
                <a:solidFill>
                  <a:srgbClr val="000000"/>
                </a:solidFill>
                <a:latin typeface="Arial" panose="020B0604020202020204" pitchFamily="34" charset="0"/>
              </a:rPr>
              <a:t>Car-Nerd works with various components in conjunction to store and display user inputted data. The components the team currently has is as follows:</a:t>
            </a:r>
            <a:endParaRPr lang="en-US" sz="1200" dirty="0"/>
          </a:p>
          <a:p>
            <a:pPr fontAlgn="base">
              <a:buFont typeface="Arial" panose="020B0604020202020204" pitchFamily="34" charset="0"/>
              <a:buChar char="•"/>
            </a:pPr>
            <a:r>
              <a:rPr lang="en-US" sz="1200" dirty="0">
                <a:solidFill>
                  <a:srgbClr val="000000"/>
                </a:solidFill>
                <a:latin typeface="Arial" panose="020B0604020202020204" pitchFamily="34" charset="0"/>
              </a:rPr>
              <a:t> Ability to add a vehicle to the app and/or select a previously added vehicle.</a:t>
            </a:r>
          </a:p>
          <a:p>
            <a:pPr fontAlgn="base">
              <a:buFont typeface="Arial" panose="020B0604020202020204" pitchFamily="34" charset="0"/>
              <a:buChar char="•"/>
            </a:pPr>
            <a:r>
              <a:rPr lang="en-US" sz="1200" dirty="0">
                <a:solidFill>
                  <a:srgbClr val="000000"/>
                </a:solidFill>
                <a:latin typeface="Arial" panose="020B0604020202020204" pitchFamily="34" charset="0"/>
              </a:rPr>
              <a:t> Users can specify a name, the make, model, trim, and year for the vehicle they have added.</a:t>
            </a:r>
          </a:p>
          <a:p>
            <a:pPr fontAlgn="base">
              <a:buFont typeface="Arial" panose="020B0604020202020204" pitchFamily="34" charset="0"/>
              <a:buChar char="•"/>
            </a:pPr>
            <a:r>
              <a:rPr lang="en-US" sz="1200" dirty="0">
                <a:solidFill>
                  <a:srgbClr val="000000"/>
                </a:solidFill>
                <a:latin typeface="Arial" panose="020B0604020202020204" pitchFamily="34" charset="0"/>
              </a:rPr>
              <a:t> Store reminders, and give ability to log maintenance service data.</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Time tracking</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Notes </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Displays events added to log</a:t>
            </a:r>
          </a:p>
          <a:p>
            <a:pPr fontAlgn="base">
              <a:buFont typeface="Arial" panose="020B0604020202020204" pitchFamily="34" charset="0"/>
              <a:buChar char="•"/>
            </a:pPr>
            <a:r>
              <a:rPr lang="en-US" sz="1200" dirty="0">
                <a:solidFill>
                  <a:srgbClr val="000000"/>
                </a:solidFill>
                <a:latin typeface="Arial" panose="020B0604020202020204" pitchFamily="34" charset="0"/>
              </a:rPr>
              <a:t> Hold and calculate the mileage of the user's vehicle.</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Mileage at last oil change</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Current mileage</a:t>
            </a:r>
          </a:p>
          <a:p>
            <a:pPr marL="742950" lvl="1" indent="-285750" fontAlgn="base">
              <a:buFont typeface="Courier New" panose="02070309020205020404" pitchFamily="49" charset="0"/>
              <a:buChar char="o"/>
            </a:pPr>
            <a:r>
              <a:rPr lang="en-US" sz="1200" dirty="0">
                <a:solidFill>
                  <a:srgbClr val="000000"/>
                </a:solidFill>
                <a:latin typeface="Arial" panose="020B0604020202020204" pitchFamily="34" charset="0"/>
              </a:rPr>
              <a:t>Date of last oil change</a:t>
            </a:r>
          </a:p>
          <a:p>
            <a:pPr fontAlgn="base">
              <a:buFont typeface="Arial" panose="020B0604020202020204" pitchFamily="34" charset="0"/>
              <a:buChar char="•"/>
            </a:pPr>
            <a:r>
              <a:rPr lang="en-US" sz="1200" dirty="0">
                <a:solidFill>
                  <a:srgbClr val="000000"/>
                </a:solidFill>
                <a:latin typeface="Arial" panose="020B0604020202020204" pitchFamily="34" charset="0"/>
              </a:rPr>
              <a:t> Provide users with a logout function.</a:t>
            </a:r>
          </a:p>
          <a:p>
            <a:pPr lvl="1" fontAlgn="base">
              <a:buFont typeface="Arial" panose="020B0604020202020204" pitchFamily="34" charset="0"/>
              <a:buChar char="•"/>
            </a:pPr>
            <a:r>
              <a:rPr lang="en-US" sz="1200" dirty="0">
                <a:solidFill>
                  <a:srgbClr val="000000"/>
                </a:solidFill>
                <a:latin typeface="Arial" panose="020B0604020202020204" pitchFamily="34" charset="0"/>
              </a:rPr>
              <a:t>Google API: Gives user google login access to store and hold data.</a:t>
            </a:r>
            <a:br>
              <a:rPr lang="en-US" sz="1200" dirty="0">
                <a:solidFill>
                  <a:srgbClr val="000000"/>
                </a:solidFill>
                <a:latin typeface="Arial" panose="020B0604020202020204" pitchFamily="34" charset="0"/>
              </a:rPr>
            </a:br>
            <a:endParaRPr lang="en-US" sz="1200" dirty="0"/>
          </a:p>
        </p:txBody>
      </p:sp>
    </p:spTree>
    <p:extLst>
      <p:ext uri="{BB962C8B-B14F-4D97-AF65-F5344CB8AC3E}">
        <p14:creationId xmlns:p14="http://schemas.microsoft.com/office/powerpoint/2010/main" val="841402800"/>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Gallery</Template>
  <TotalTime>69</TotalTime>
  <Words>1241</Words>
  <Application>Microsoft Office PowerPoint</Application>
  <PresentationFormat>On-screen Show (16:9)</PresentationFormat>
  <Paragraphs>126</Paragraphs>
  <Slides>13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Courier New</vt:lpstr>
      <vt:lpstr>Gill Sans MT</vt:lpstr>
      <vt:lpstr>Gallery</vt:lpstr>
      <vt:lpstr>Car-Nerd</vt:lpstr>
      <vt:lpstr>Introduction</vt:lpstr>
      <vt:lpstr>Introduction</vt:lpstr>
      <vt:lpstr>Introduction</vt:lpstr>
      <vt:lpstr>Hardware and Software</vt:lpstr>
      <vt:lpstr>Database Design</vt:lpstr>
      <vt:lpstr>System Security and Data Integrity</vt:lpstr>
      <vt:lpstr>UI design</vt:lpstr>
      <vt:lpstr>System architecture</vt:lpstr>
      <vt:lpstr>Architectural Graph</vt:lpstr>
      <vt:lpstr>Design Constraints</vt:lpstr>
      <vt:lpstr>Questions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Car-Nerd</dc:title>
  <dc:creator>Kelli Ennis</dc:creator>
  <cp:lastModifiedBy>Kelli Ennis</cp:lastModifiedBy>
  <cp:revision>16</cp:revision>
  <dcterms:modified xsi:type="dcterms:W3CDTF">2020-07-07T19:57:02Z</dcterms:modified>
</cp:coreProperties>
</file>